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theme/theme5.xml" ContentType="application/vnd.openxmlformats-officedocument.theme+xml"/>
  <Override PartName="/ppt/slideLayouts/slideLayout14.xml" ContentType="application/vnd.openxmlformats-officedocument.presentationml.slideLayout+xml"/>
  <Override PartName="/ppt/theme/theme6.xml" ContentType="application/vnd.openxmlformats-officedocument.theme+xml"/>
  <Override PartName="/ppt/slideLayouts/slideLayout15.xml" ContentType="application/vnd.openxmlformats-officedocument.presentationml.slideLayout+xml"/>
  <Override PartName="/ppt/theme/theme7.xml" ContentType="application/vnd.openxmlformats-officedocument.theme+xml"/>
  <Override PartName="/ppt/slideLayouts/slideLayout1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media/image80.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907" r:id="rId5"/>
    <p:sldMasterId id="2147483909" r:id="rId6"/>
    <p:sldMasterId id="2147483911" r:id="rId7"/>
    <p:sldMasterId id="2147483913" r:id="rId8"/>
  </p:sldMasterIdLst>
  <p:notesMasterIdLst>
    <p:notesMasterId r:id="rId63"/>
  </p:notesMasterIdLst>
  <p:handoutMasterIdLst>
    <p:handoutMasterId r:id="rId64"/>
  </p:handoutMasterIdLst>
  <p:sldIdLst>
    <p:sldId id="282" r:id="rId9"/>
    <p:sldId id="953" r:id="rId10"/>
    <p:sldId id="1191" r:id="rId11"/>
    <p:sldId id="1192" r:id="rId12"/>
    <p:sldId id="1193" r:id="rId13"/>
    <p:sldId id="1194" r:id="rId14"/>
    <p:sldId id="1195" r:id="rId15"/>
    <p:sldId id="1211" r:id="rId16"/>
    <p:sldId id="1223" r:id="rId17"/>
    <p:sldId id="1212" r:id="rId18"/>
    <p:sldId id="1213" r:id="rId19"/>
    <p:sldId id="1196" r:id="rId20"/>
    <p:sldId id="1197" r:id="rId21"/>
    <p:sldId id="1198" r:id="rId22"/>
    <p:sldId id="1199" r:id="rId23"/>
    <p:sldId id="787" r:id="rId24"/>
    <p:sldId id="1083" r:id="rId25"/>
    <p:sldId id="1219" r:id="rId26"/>
    <p:sldId id="1222" r:id="rId27"/>
    <p:sldId id="1221" r:id="rId28"/>
    <p:sldId id="1097" r:id="rId29"/>
    <p:sldId id="1176" r:id="rId30"/>
    <p:sldId id="1010" r:id="rId31"/>
    <p:sldId id="1057" r:id="rId32"/>
    <p:sldId id="1136" r:id="rId33"/>
    <p:sldId id="1137" r:id="rId34"/>
    <p:sldId id="922" r:id="rId35"/>
    <p:sldId id="983" r:id="rId36"/>
    <p:sldId id="1058" r:id="rId37"/>
    <p:sldId id="1168" r:id="rId38"/>
    <p:sldId id="1171" r:id="rId39"/>
    <p:sldId id="1224" r:id="rId40"/>
    <p:sldId id="1200" r:id="rId41"/>
    <p:sldId id="1201" r:id="rId42"/>
    <p:sldId id="1075" r:id="rId43"/>
    <p:sldId id="1076" r:id="rId44"/>
    <p:sldId id="1078" r:id="rId45"/>
    <p:sldId id="1147" r:id="rId46"/>
    <p:sldId id="1148" r:id="rId47"/>
    <p:sldId id="1217" r:id="rId48"/>
    <p:sldId id="1216" r:id="rId49"/>
    <p:sldId id="1208" r:id="rId50"/>
    <p:sldId id="1144" r:id="rId51"/>
    <p:sldId id="1218" r:id="rId52"/>
    <p:sldId id="1142" r:id="rId53"/>
    <p:sldId id="1046" r:id="rId54"/>
    <p:sldId id="1202" r:id="rId55"/>
    <p:sldId id="1203" r:id="rId56"/>
    <p:sldId id="1204" r:id="rId57"/>
    <p:sldId id="1154" r:id="rId58"/>
    <p:sldId id="1205" r:id="rId59"/>
    <p:sldId id="1210" r:id="rId60"/>
    <p:sldId id="1207" r:id="rId61"/>
    <p:sldId id="1209" r:id="rId6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A5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10" autoAdjust="0"/>
    <p:restoredTop sz="86323" autoAdjust="0"/>
  </p:normalViewPr>
  <p:slideViewPr>
    <p:cSldViewPr snapToObjects="1">
      <p:cViewPr varScale="1">
        <p:scale>
          <a:sx n="61" d="100"/>
          <a:sy n="61" d="100"/>
        </p:scale>
        <p:origin x="1088" y="48"/>
      </p:cViewPr>
      <p:guideLst>
        <p:guide orient="horz" pos="2160"/>
        <p:guide pos="2880"/>
      </p:guideLst>
    </p:cSldViewPr>
  </p:slideViewPr>
  <p:outlineViewPr>
    <p:cViewPr>
      <p:scale>
        <a:sx n="33" d="100"/>
        <a:sy n="33" d="100"/>
      </p:scale>
      <p:origin x="0" y="37302"/>
    </p:cViewPr>
  </p:outlineViewPr>
  <p:notesTextViewPr>
    <p:cViewPr>
      <p:scale>
        <a:sx n="100" d="100"/>
        <a:sy n="100" d="100"/>
      </p:scale>
      <p:origin x="0" y="0"/>
    </p:cViewPr>
  </p:notesTextViewPr>
  <p:sorterViewPr>
    <p:cViewPr>
      <p:scale>
        <a:sx n="60" d="100"/>
        <a:sy n="60" d="100"/>
      </p:scale>
      <p:origin x="0" y="-89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8593FC9E-F287-4012-A49D-2F432AF7085C}" type="datetimeFigureOut">
              <a:rPr lang="en-US"/>
              <a:pPr>
                <a:defRPr/>
              </a:pPr>
              <a:t>12/7/2017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17B1A22-B5D0-4E3E-8CA0-9FE690E3EB3E}" type="slidenum">
              <a:rPr lang="en-US"/>
              <a:pPr>
                <a:defRPr/>
              </a:pPr>
              <a:t>‹#›</a:t>
            </a:fld>
            <a:endParaRPr lang="en-US"/>
          </a:p>
        </p:txBody>
      </p:sp>
    </p:spTree>
    <p:extLst>
      <p:ext uri="{BB962C8B-B14F-4D97-AF65-F5344CB8AC3E}">
        <p14:creationId xmlns:p14="http://schemas.microsoft.com/office/powerpoint/2010/main" val="2003317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76BED8EE-15C8-487C-90F6-B4247CC29B47}" type="datetimeFigureOut">
              <a:rPr lang="en-US"/>
              <a:pPr>
                <a:defRPr/>
              </a:pPr>
              <a:t>12/7/2017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3066089C-3C15-4730-93EC-2B7443BF49CD}" type="slidenum">
              <a:rPr lang="en-US"/>
              <a:pPr>
                <a:defRPr/>
              </a:pPr>
              <a:t>‹#›</a:t>
            </a:fld>
            <a:endParaRPr lang="en-US"/>
          </a:p>
        </p:txBody>
      </p:sp>
    </p:spTree>
    <p:extLst>
      <p:ext uri="{BB962C8B-B14F-4D97-AF65-F5344CB8AC3E}">
        <p14:creationId xmlns:p14="http://schemas.microsoft.com/office/powerpoint/2010/main" val="2355615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5171"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0386B76-2E0E-4623-9455-48D2CDE61FC8}"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629681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66089C-3C15-4730-93EC-2B7443BF49CD}" type="slidenum">
              <a:rPr lang="en-US"/>
              <a:pPr>
                <a:defRPr/>
              </a:pPr>
              <a:t>21</a:t>
            </a:fld>
            <a:endParaRPr lang="en-US"/>
          </a:p>
        </p:txBody>
      </p:sp>
    </p:spTree>
    <p:extLst>
      <p:ext uri="{BB962C8B-B14F-4D97-AF65-F5344CB8AC3E}">
        <p14:creationId xmlns:p14="http://schemas.microsoft.com/office/powerpoint/2010/main" val="1609143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971899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CP</a:t>
            </a: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B3781AA0-1371-45C0-97E5-98AA62839300}" type="slidenum">
              <a:rPr lang="en-US" smtClean="0">
                <a:solidFill>
                  <a:prstClr val="black"/>
                </a:solidFill>
              </a:rPr>
              <a:pPr eaLnBrk="1" hangingPunct="1"/>
              <a:t>26</a:t>
            </a:fld>
            <a:endParaRPr lang="en-US" smtClean="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66089C-3C15-4730-93EC-2B7443BF49CD}" type="slidenum">
              <a:rPr lang="en-US"/>
              <a:pPr>
                <a:defRPr/>
              </a:pPr>
              <a:t>27</a:t>
            </a:fld>
            <a:endParaRPr lang="en-US"/>
          </a:p>
        </p:txBody>
      </p:sp>
    </p:spTree>
    <p:extLst>
      <p:ext uri="{BB962C8B-B14F-4D97-AF65-F5344CB8AC3E}">
        <p14:creationId xmlns:p14="http://schemas.microsoft.com/office/powerpoint/2010/main" val="1463609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66089C-3C15-4730-93EC-2B7443BF49CD}" type="slidenum">
              <a:rPr lang="en-US"/>
              <a:pPr>
                <a:defRPr/>
              </a:pPr>
              <a:t>28</a:t>
            </a:fld>
            <a:endParaRPr lang="en-US"/>
          </a:p>
        </p:txBody>
      </p:sp>
    </p:spTree>
    <p:extLst>
      <p:ext uri="{BB962C8B-B14F-4D97-AF65-F5344CB8AC3E}">
        <p14:creationId xmlns:p14="http://schemas.microsoft.com/office/powerpoint/2010/main" val="889637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t>MR</a:t>
            </a:r>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CB3AAB92-C8E5-4AFB-8D13-1EA9CE84253E}" type="slidenum">
              <a:rPr lang="en-US" smtClean="0"/>
              <a:pPr eaLnBrk="1" hangingPunct="1"/>
              <a:t>29</a:t>
            </a:fld>
            <a:endParaRPr lang="en-US"/>
          </a:p>
        </p:txBody>
      </p:sp>
    </p:spTree>
    <p:extLst>
      <p:ext uri="{BB962C8B-B14F-4D97-AF65-F5344CB8AC3E}">
        <p14:creationId xmlns:p14="http://schemas.microsoft.com/office/powerpoint/2010/main" val="1476153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6131"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7155"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CL</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27EFA809-934C-4844-8FAE-A84C1E6821F9}" type="slidenum">
              <a:rPr lang="en-US" smtClean="0"/>
              <a:pPr eaLnBrk="1" hangingPunct="1"/>
              <a:t>35</a:t>
            </a:fld>
            <a:endParaRPr lang="en-US"/>
          </a:p>
        </p:txBody>
      </p:sp>
    </p:spTree>
    <p:extLst>
      <p:ext uri="{BB962C8B-B14F-4D97-AF65-F5344CB8AC3E}">
        <p14:creationId xmlns:p14="http://schemas.microsoft.com/office/powerpoint/2010/main" val="213975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7219"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913" tIns="44955" rIns="89913" bIns="44955"/>
          <a:lstStyle/>
          <a:p>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66089C-3C15-4730-93EC-2B7443BF49CD}" type="slidenum">
              <a:rPr lang="en-US"/>
              <a:pPr>
                <a:defRPr/>
              </a:pPr>
              <a:t>46</a:t>
            </a:fld>
            <a:endParaRPr lang="en-US"/>
          </a:p>
        </p:txBody>
      </p:sp>
    </p:spTree>
    <p:extLst>
      <p:ext uri="{BB962C8B-B14F-4D97-AF65-F5344CB8AC3E}">
        <p14:creationId xmlns:p14="http://schemas.microsoft.com/office/powerpoint/2010/main" val="3355955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8179"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79203"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1251" name="Rectangle 3"/>
          <p:cNvSpPr>
            <a:spLocks noGrp="1" noChangeArrowheads="1"/>
          </p:cNvSpPr>
          <p:nvPr>
            <p:ph type="body" idx="1"/>
          </p:nvPr>
        </p:nvSpPr>
        <p:spPr bwMode="auto">
          <a:xfrm>
            <a:off x="914711" y="4344025"/>
            <a:ext cx="5028579" cy="4114488"/>
          </a:xfrm>
          <a:prstGeom prst="rect">
            <a:avLst/>
          </a:prstGeom>
          <a:solidFill>
            <a:srgbClr val="FFFFFF"/>
          </a:solidFill>
          <a:ln>
            <a:solidFill>
              <a:srgbClr val="000000"/>
            </a:solidFill>
            <a:miter lim="800000"/>
            <a:headEnd/>
            <a:tailEnd/>
          </a:ln>
        </p:spPr>
        <p:txBody>
          <a:bodyPr lIns="89721" tIns="44860" rIns="89721" bIns="44860"/>
          <a:lstStyle/>
          <a:p>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90467" name="Notes Placeholder 2"/>
          <p:cNvSpPr>
            <a:spLocks noGrp="1"/>
          </p:cNvSpPr>
          <p:nvPr>
            <p:ph type="body" idx="1"/>
          </p:nvPr>
        </p:nvSpPr>
        <p:spPr bwMode="auto">
          <a:xfrm>
            <a:off x="686436" y="4343872"/>
            <a:ext cx="5485129" cy="411417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charset="0"/>
            </a:endParaRPr>
          </a:p>
        </p:txBody>
      </p:sp>
      <p:sp>
        <p:nvSpPr>
          <p:cNvPr id="190468" name="Slide Number Placeholder 3"/>
          <p:cNvSpPr>
            <a:spLocks noGrp="1"/>
          </p:cNvSpPr>
          <p:nvPr>
            <p:ph type="sldNum" sz="quarter" idx="4294967295"/>
          </p:nvPr>
        </p:nvSpPr>
        <p:spPr bwMode="auto">
          <a:xfrm>
            <a:off x="3885037" y="8684597"/>
            <a:ext cx="2971376" cy="4578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882" eaLnBrk="0" hangingPunct="0">
              <a:defRPr sz="2400">
                <a:solidFill>
                  <a:schemeClr val="tx1"/>
                </a:solidFill>
                <a:latin typeface="Times New Roman" pitchFamily="18" charset="0"/>
              </a:defRPr>
            </a:lvl1pPr>
            <a:lvl2pPr marL="739410" indent="-284389" defTabSz="906882" eaLnBrk="0" hangingPunct="0">
              <a:defRPr sz="2400">
                <a:solidFill>
                  <a:schemeClr val="tx1"/>
                </a:solidFill>
                <a:latin typeface="Times New Roman" pitchFamily="18" charset="0"/>
              </a:defRPr>
            </a:lvl2pPr>
            <a:lvl3pPr marL="1137553" indent="-227510" defTabSz="906882" eaLnBrk="0" hangingPunct="0">
              <a:defRPr sz="2400">
                <a:solidFill>
                  <a:schemeClr val="tx1"/>
                </a:solidFill>
                <a:latin typeface="Times New Roman" pitchFamily="18" charset="0"/>
              </a:defRPr>
            </a:lvl3pPr>
            <a:lvl4pPr marL="1592574" indent="-227510" defTabSz="906882" eaLnBrk="0" hangingPunct="0">
              <a:defRPr sz="2400">
                <a:solidFill>
                  <a:schemeClr val="tx1"/>
                </a:solidFill>
                <a:latin typeface="Times New Roman" pitchFamily="18" charset="0"/>
              </a:defRPr>
            </a:lvl4pPr>
            <a:lvl5pPr marL="2047595" indent="-227510" defTabSz="906882" eaLnBrk="0" hangingPunct="0">
              <a:defRPr sz="2400">
                <a:solidFill>
                  <a:schemeClr val="tx1"/>
                </a:solidFill>
                <a:latin typeface="Times New Roman" pitchFamily="18" charset="0"/>
              </a:defRPr>
            </a:lvl5pPr>
            <a:lvl6pPr marL="2502616" indent="-227510" defTabSz="906882" eaLnBrk="0" fontAlgn="base" hangingPunct="0">
              <a:spcBef>
                <a:spcPct val="0"/>
              </a:spcBef>
              <a:spcAft>
                <a:spcPct val="0"/>
              </a:spcAft>
              <a:defRPr sz="2400">
                <a:solidFill>
                  <a:schemeClr val="tx1"/>
                </a:solidFill>
                <a:latin typeface="Times New Roman" pitchFamily="18" charset="0"/>
              </a:defRPr>
            </a:lvl6pPr>
            <a:lvl7pPr marL="2957638" indent="-227510" defTabSz="906882" eaLnBrk="0" fontAlgn="base" hangingPunct="0">
              <a:spcBef>
                <a:spcPct val="0"/>
              </a:spcBef>
              <a:spcAft>
                <a:spcPct val="0"/>
              </a:spcAft>
              <a:defRPr sz="2400">
                <a:solidFill>
                  <a:schemeClr val="tx1"/>
                </a:solidFill>
                <a:latin typeface="Times New Roman" pitchFamily="18" charset="0"/>
              </a:defRPr>
            </a:lvl7pPr>
            <a:lvl8pPr marL="3412659" indent="-227510" defTabSz="906882" eaLnBrk="0" fontAlgn="base" hangingPunct="0">
              <a:spcBef>
                <a:spcPct val="0"/>
              </a:spcBef>
              <a:spcAft>
                <a:spcPct val="0"/>
              </a:spcAft>
              <a:defRPr sz="2400">
                <a:solidFill>
                  <a:schemeClr val="tx1"/>
                </a:solidFill>
                <a:latin typeface="Times New Roman" pitchFamily="18" charset="0"/>
              </a:defRPr>
            </a:lvl8pPr>
            <a:lvl9pPr marL="3867680" indent="-227510" defTabSz="906882" eaLnBrk="0" fontAlgn="base" hangingPunct="0">
              <a:spcBef>
                <a:spcPct val="0"/>
              </a:spcBef>
              <a:spcAft>
                <a:spcPct val="0"/>
              </a:spcAft>
              <a:defRPr sz="2400">
                <a:solidFill>
                  <a:schemeClr val="tx1"/>
                </a:solidFill>
                <a:latin typeface="Times New Roman" pitchFamily="18" charset="0"/>
              </a:defRPr>
            </a:lvl9pPr>
          </a:lstStyle>
          <a:p>
            <a:pPr eaLnBrk="1" hangingPunct="1"/>
            <a:fld id="{5E434FB5-EC06-455A-81CF-31C9B2FE5857}" type="slidenum">
              <a:rPr lang="en-US" altLang="en-US" sz="1200">
                <a:latin typeface="Arial" charset="0"/>
              </a:rPr>
              <a:pPr eaLnBrk="1" hangingPunct="1"/>
              <a:t>50</a:t>
            </a:fld>
            <a:endParaRPr lang="en-US" altLang="en-US" sz="120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Number Placeholder 7"/>
          <p:cNvSpPr>
            <a:spLocks noGrp="1" noChangeArrowheads="1"/>
          </p:cNvSpPr>
          <p:nvPr>
            <p:ph type="sldNum" sz="quarter" idx="4294967295"/>
          </p:nvPr>
        </p:nvSpPr>
        <p:spPr bwMode="auto">
          <a:xfrm>
            <a:off x="3884028" y="8684928"/>
            <a:ext cx="2972421" cy="4575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a:defRPr>
                <a:solidFill>
                  <a:schemeClr val="tx1"/>
                </a:solidFill>
                <a:latin typeface="Arial" pitchFamily="34" charset="0"/>
              </a:defRPr>
            </a:lvl1pPr>
            <a:lvl2pPr marL="729057" indent="-280406">
              <a:defRPr>
                <a:solidFill>
                  <a:schemeClr val="tx1"/>
                </a:solidFill>
                <a:latin typeface="Arial" pitchFamily="34" charset="0"/>
              </a:defRPr>
            </a:lvl2pPr>
            <a:lvl3pPr marL="1121626" indent="-224325">
              <a:defRPr>
                <a:solidFill>
                  <a:schemeClr val="tx1"/>
                </a:solidFill>
                <a:latin typeface="Arial" pitchFamily="34" charset="0"/>
              </a:defRPr>
            </a:lvl3pPr>
            <a:lvl4pPr marL="1570276" indent="-224325">
              <a:defRPr>
                <a:solidFill>
                  <a:schemeClr val="tx1"/>
                </a:solidFill>
                <a:latin typeface="Arial" pitchFamily="34" charset="0"/>
              </a:defRPr>
            </a:lvl4pPr>
            <a:lvl5pPr marL="2018927" indent="-224325">
              <a:defRPr>
                <a:solidFill>
                  <a:schemeClr val="tx1"/>
                </a:solidFill>
                <a:latin typeface="Arial" pitchFamily="34" charset="0"/>
              </a:defRPr>
            </a:lvl5pPr>
            <a:lvl6pPr marL="2467577" indent="-224325" eaLnBrk="0" fontAlgn="base" hangingPunct="0">
              <a:spcBef>
                <a:spcPct val="0"/>
              </a:spcBef>
              <a:spcAft>
                <a:spcPct val="0"/>
              </a:spcAft>
              <a:defRPr>
                <a:solidFill>
                  <a:schemeClr val="tx1"/>
                </a:solidFill>
                <a:latin typeface="Arial" pitchFamily="34" charset="0"/>
              </a:defRPr>
            </a:lvl6pPr>
            <a:lvl7pPr marL="2916227" indent="-224325" eaLnBrk="0" fontAlgn="base" hangingPunct="0">
              <a:spcBef>
                <a:spcPct val="0"/>
              </a:spcBef>
              <a:spcAft>
                <a:spcPct val="0"/>
              </a:spcAft>
              <a:defRPr>
                <a:solidFill>
                  <a:schemeClr val="tx1"/>
                </a:solidFill>
                <a:latin typeface="Arial" pitchFamily="34" charset="0"/>
              </a:defRPr>
            </a:lvl7pPr>
            <a:lvl8pPr marL="3364878" indent="-224325" eaLnBrk="0" fontAlgn="base" hangingPunct="0">
              <a:spcBef>
                <a:spcPct val="0"/>
              </a:spcBef>
              <a:spcAft>
                <a:spcPct val="0"/>
              </a:spcAft>
              <a:defRPr>
                <a:solidFill>
                  <a:schemeClr val="tx1"/>
                </a:solidFill>
                <a:latin typeface="Arial" pitchFamily="34" charset="0"/>
              </a:defRPr>
            </a:lvl8pPr>
            <a:lvl9pPr marL="3813528" indent="-224325" eaLnBrk="0" fontAlgn="base" hangingPunct="0">
              <a:spcBef>
                <a:spcPct val="0"/>
              </a:spcBef>
              <a:spcAft>
                <a:spcPct val="0"/>
              </a:spcAft>
              <a:defRPr>
                <a:solidFill>
                  <a:schemeClr val="tx1"/>
                </a:solidFill>
                <a:latin typeface="Arial" pitchFamily="34" charset="0"/>
              </a:defRPr>
            </a:lvl9pPr>
          </a:lstStyle>
          <a:p>
            <a:fld id="{74D316AA-2BDC-4879-988E-A40C6E0F7634}" type="slidenum">
              <a:rPr lang="en-US"/>
              <a:pPr/>
              <a:t>51</a:t>
            </a:fld>
            <a:endParaRPr lang="en-US"/>
          </a:p>
        </p:txBody>
      </p:sp>
      <p:sp>
        <p:nvSpPr>
          <p:cNvPr id="186371" name="Slide Image Placeholder 1"/>
          <p:cNvSpPr>
            <a:spLocks noGrp="1" noRot="1" noChangeAspect="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6372" name="Notes Placeholder 2"/>
          <p:cNvSpPr>
            <a:spLocks noGrp="1"/>
          </p:cNvSpPr>
          <p:nvPr>
            <p:ph type="body" idx="1"/>
          </p:nvPr>
        </p:nvSpPr>
        <p:spPr bwMode="auto">
          <a:xfrm>
            <a:off x="916264" y="4345587"/>
            <a:ext cx="5025473" cy="411292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61" tIns="45530" rIns="91061" bIns="45530"/>
          <a:lstStyle/>
          <a:p>
            <a:pPr>
              <a:spcBef>
                <a:spcPct val="0"/>
              </a:spcBef>
            </a:pPr>
            <a:endParaRPr lang="en-US" smtClean="0"/>
          </a:p>
        </p:txBody>
      </p:sp>
      <p:sp>
        <p:nvSpPr>
          <p:cNvPr id="186373" name="Slide Number Placeholder 3"/>
          <p:cNvSpPr txBox="1">
            <a:spLocks noGrp="1"/>
          </p:cNvSpPr>
          <p:nvPr/>
        </p:nvSpPr>
        <p:spPr bwMode="auto">
          <a:xfrm>
            <a:off x="3884026" y="8686489"/>
            <a:ext cx="2973974" cy="4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61" tIns="45530" rIns="91061" bIns="45530" anchor="b"/>
          <a:lstStyle>
            <a:lvl1pPr defTabSz="911225">
              <a:defRPr>
                <a:solidFill>
                  <a:schemeClr val="tx1"/>
                </a:solidFill>
                <a:latin typeface="Arial" pitchFamily="34" charset="0"/>
              </a:defRPr>
            </a:lvl1pPr>
            <a:lvl2pPr marL="742950" indent="-285750" defTabSz="911225">
              <a:defRPr>
                <a:solidFill>
                  <a:schemeClr val="tx1"/>
                </a:solidFill>
                <a:latin typeface="Arial" pitchFamily="34" charset="0"/>
              </a:defRPr>
            </a:lvl2pPr>
            <a:lvl3pPr marL="1143000" indent="-228600" defTabSz="911225">
              <a:defRPr>
                <a:solidFill>
                  <a:schemeClr val="tx1"/>
                </a:solidFill>
                <a:latin typeface="Arial" pitchFamily="34" charset="0"/>
              </a:defRPr>
            </a:lvl3pPr>
            <a:lvl4pPr marL="1600200" indent="-228600" defTabSz="911225">
              <a:defRPr>
                <a:solidFill>
                  <a:schemeClr val="tx1"/>
                </a:solidFill>
                <a:latin typeface="Arial" pitchFamily="34" charset="0"/>
              </a:defRPr>
            </a:lvl4pPr>
            <a:lvl5pPr marL="2057400" indent="-228600" defTabSz="911225">
              <a:defRPr>
                <a:solidFill>
                  <a:schemeClr val="tx1"/>
                </a:solidFill>
                <a:latin typeface="Arial" pitchFamily="34" charset="0"/>
              </a:defRPr>
            </a:lvl5pPr>
            <a:lvl6pPr marL="2514600" indent="-228600" defTabSz="911225" eaLnBrk="0" fontAlgn="base" hangingPunct="0">
              <a:spcBef>
                <a:spcPct val="0"/>
              </a:spcBef>
              <a:spcAft>
                <a:spcPct val="0"/>
              </a:spcAft>
              <a:defRPr>
                <a:solidFill>
                  <a:schemeClr val="tx1"/>
                </a:solidFill>
                <a:latin typeface="Arial" pitchFamily="34" charset="0"/>
              </a:defRPr>
            </a:lvl6pPr>
            <a:lvl7pPr marL="2971800" indent="-228600" defTabSz="911225" eaLnBrk="0" fontAlgn="base" hangingPunct="0">
              <a:spcBef>
                <a:spcPct val="0"/>
              </a:spcBef>
              <a:spcAft>
                <a:spcPct val="0"/>
              </a:spcAft>
              <a:defRPr>
                <a:solidFill>
                  <a:schemeClr val="tx1"/>
                </a:solidFill>
                <a:latin typeface="Arial" pitchFamily="34" charset="0"/>
              </a:defRPr>
            </a:lvl7pPr>
            <a:lvl8pPr marL="3429000" indent="-228600" defTabSz="911225" eaLnBrk="0" fontAlgn="base" hangingPunct="0">
              <a:spcBef>
                <a:spcPct val="0"/>
              </a:spcBef>
              <a:spcAft>
                <a:spcPct val="0"/>
              </a:spcAft>
              <a:defRPr>
                <a:solidFill>
                  <a:schemeClr val="tx1"/>
                </a:solidFill>
                <a:latin typeface="Arial" pitchFamily="34" charset="0"/>
              </a:defRPr>
            </a:lvl8pPr>
            <a:lvl9pPr marL="3886200" indent="-228600" defTabSz="911225" eaLnBrk="0" fontAlgn="base" hangingPunct="0">
              <a:spcBef>
                <a:spcPct val="0"/>
              </a:spcBef>
              <a:spcAft>
                <a:spcPct val="0"/>
              </a:spcAft>
              <a:defRPr>
                <a:solidFill>
                  <a:schemeClr val="tx1"/>
                </a:solidFill>
                <a:latin typeface="Arial" pitchFamily="34" charset="0"/>
              </a:defRPr>
            </a:lvl9pPr>
          </a:lstStyle>
          <a:p>
            <a:pPr algn="r"/>
            <a:fld id="{7EBC8514-F5D3-48C9-8F13-534F042A6555}" type="slidenum">
              <a:rPr lang="en-US" sz="1200">
                <a:latin typeface="Times" pitchFamily="18" charset="0"/>
              </a:rPr>
              <a:pPr algn="r"/>
              <a:t>51</a:t>
            </a:fld>
            <a:endParaRPr lang="en-US" sz="1200">
              <a:latin typeface="Times"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2040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9267"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816CED7-F6FD-4A57-BF1A-62546E660ED1}" type="slidenum">
              <a:rPr lang="en-US" altLang="en-US" sz="1200">
                <a:latin typeface="Verdana" pitchFamily="34" charset="0"/>
              </a:rPr>
              <a:pPr eaLnBrk="1" hangingPunct="1"/>
              <a:t>7</a:t>
            </a:fld>
            <a:endParaRPr lang="en-US" altLang="en-US" sz="1200">
              <a:latin typeface="Verdana" pitchFamily="34" charset="0"/>
            </a:endParaRPr>
          </a:p>
        </p:txBody>
      </p:sp>
      <p:sp>
        <p:nvSpPr>
          <p:cNvPr id="193539" name="Rectangle 2"/>
          <p:cNvSpPr>
            <a:spLocks noGrp="1" noRot="1" noChangeAspect="1" noChangeArrowheads="1" noTextEdit="1"/>
          </p:cNvSpPr>
          <p:nvPr>
            <p:ph type="sldImg"/>
          </p:nvPr>
        </p:nvSpPr>
        <p:spPr bwMode="auto">
          <a:xfrm>
            <a:off x="1147763" y="687388"/>
            <a:ext cx="4567237" cy="34274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93540"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21" tIns="44860" rIns="89721" bIns="44860"/>
          <a:lstStyle/>
          <a:p>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7699"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8723"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9747" name="Rectangle 3"/>
          <p:cNvSpPr>
            <a:spLocks noGrp="1" noChangeArrowheads="1"/>
          </p:cNvSpPr>
          <p:nvPr>
            <p:ph type="body" idx="1"/>
          </p:nvPr>
        </p:nvSpPr>
        <p:spPr bwMode="auto">
          <a:xfrm>
            <a:off x="686421" y="4344025"/>
            <a:ext cx="5485158" cy="4114488"/>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004" tIns="45502" rIns="91004" bIns="45502"/>
          <a:lstStyle/>
          <a:p>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66089C-3C15-4730-93EC-2B7443BF49CD}" type="slidenum">
              <a:rPr lang="en-US"/>
              <a:pPr>
                <a:defRPr/>
              </a:pPr>
              <a:t>16</a:t>
            </a:fld>
            <a:endParaRPr lang="en-US"/>
          </a:p>
        </p:txBody>
      </p:sp>
    </p:spTree>
    <p:extLst>
      <p:ext uri="{BB962C8B-B14F-4D97-AF65-F5344CB8AC3E}">
        <p14:creationId xmlns:p14="http://schemas.microsoft.com/office/powerpoint/2010/main" val="749573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0386B76-2E0E-4623-9455-48D2CDE61FC8}"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169199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6188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cSld name="1_Title Slide">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828800" cy="6856413"/>
            <a:chOff x="0" y="0"/>
            <a:chExt cx="1152" cy="4319"/>
          </a:xfrm>
        </p:grpSpPr>
        <p:sp>
          <p:nvSpPr>
            <p:cNvPr id="5" name="Rectangle 3"/>
            <p:cNvSpPr>
              <a:spLocks noChangeArrowheads="1"/>
            </p:cNvSpPr>
            <p:nvPr/>
          </p:nvSpPr>
          <p:spPr bwMode="auto">
            <a:xfrm>
              <a:off x="0" y="0"/>
              <a:ext cx="1152" cy="1026"/>
            </a:xfrm>
            <a:prstGeom prst="rect">
              <a:avLst/>
            </a:prstGeom>
            <a:gradFill rotWithShape="0">
              <a:gsLst>
                <a:gs pos="0">
                  <a:schemeClr val="bg2"/>
                </a:gs>
                <a:gs pos="100000">
                  <a:schemeClr val="accent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en-US" altLang="en-US" sz="2400">
                <a:latin typeface="Times New Roman" pitchFamily="18" charset="0"/>
              </a:endParaRPr>
            </a:p>
          </p:txBody>
        </p:sp>
        <p:sp>
          <p:nvSpPr>
            <p:cNvPr id="6" name="Rectangle 4"/>
            <p:cNvSpPr>
              <a:spLocks noChangeArrowheads="1"/>
            </p:cNvSpPr>
            <p:nvPr/>
          </p:nvSpPr>
          <p:spPr bwMode="auto">
            <a:xfrm>
              <a:off x="0" y="2400"/>
              <a:ext cx="1152" cy="1919"/>
            </a:xfrm>
            <a:prstGeom prst="rect">
              <a:avLst/>
            </a:prstGeom>
            <a:gradFill rotWithShape="0">
              <a:gsLst>
                <a:gs pos="0">
                  <a:schemeClr val="accent1"/>
                </a:gs>
                <a:gs pos="100000">
                  <a:schemeClr val="bg2"/>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pPr>
              <a:endParaRPr lang="en-US" altLang="en-US" sz="2400">
                <a:latin typeface="Times New Roman" pitchFamily="18" charset="0"/>
              </a:endParaRPr>
            </a:p>
          </p:txBody>
        </p:sp>
        <p:pic>
          <p:nvPicPr>
            <p:cNvPr id="7" name="Picture 5"/>
            <p:cNvPicPr>
              <a:picLocks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028"/>
              <a:ext cx="1152" cy="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28102" name="Rectangle 6"/>
          <p:cNvSpPr>
            <a:spLocks noGrp="1" noChangeArrowheads="1"/>
          </p:cNvSpPr>
          <p:nvPr>
            <p:ph type="ctrTitle" sz="quarter"/>
          </p:nvPr>
        </p:nvSpPr>
        <p:spPr>
          <a:xfrm>
            <a:off x="1905000" y="1676400"/>
            <a:ext cx="6934200" cy="2116138"/>
          </a:xfrm>
          <a:prstGeom prst="rect">
            <a:avLst/>
          </a:prstGeom>
        </p:spPr>
        <p:txBody>
          <a:bodyPr/>
          <a:lstStyle>
            <a:lvl1pPr>
              <a:defRPr/>
            </a:lvl1pPr>
          </a:lstStyle>
          <a:p>
            <a:pPr lvl="0"/>
            <a:r>
              <a:rPr lang="en-US" noProof="0" smtClean="0"/>
              <a:t>Click to edit Master title style</a:t>
            </a:r>
          </a:p>
        </p:txBody>
      </p:sp>
      <p:sp>
        <p:nvSpPr>
          <p:cNvPr id="1028103" name="Rectangle 7"/>
          <p:cNvSpPr>
            <a:spLocks noGrp="1" noChangeArrowheads="1"/>
          </p:cNvSpPr>
          <p:nvPr>
            <p:ph type="subTitle" sz="quarter" idx="1"/>
          </p:nvPr>
        </p:nvSpPr>
        <p:spPr>
          <a:xfrm>
            <a:off x="1911350" y="3968750"/>
            <a:ext cx="6400800" cy="1752600"/>
          </a:xfrm>
          <a:prstGeom prst="rect">
            <a:avLst/>
          </a:prstGeom>
        </p:spPr>
        <p:txBody>
          <a:bodyPr/>
          <a:lstStyle>
            <a:lvl1pPr marL="0" indent="0" algn="ctr">
              <a:buFont typeface="Symbol" pitchFamily="18" charset="2"/>
              <a:buNone/>
              <a:defRPr/>
            </a:lvl1pPr>
          </a:lstStyle>
          <a:p>
            <a:pPr lvl="0"/>
            <a:r>
              <a:rPr lang="en-US" noProof="0" smtClean="0"/>
              <a:t>Click to edit Master subtitle style</a:t>
            </a:r>
          </a:p>
        </p:txBody>
      </p:sp>
      <p:sp>
        <p:nvSpPr>
          <p:cNvPr id="8" name="Rectangle 8"/>
          <p:cNvSpPr>
            <a:spLocks noGrp="1" noChangeArrowheads="1"/>
          </p:cNvSpPr>
          <p:nvPr>
            <p:ph type="dt" sz="quarter" idx="10"/>
          </p:nvPr>
        </p:nvSpPr>
        <p:spPr>
          <a:xfrm>
            <a:off x="1828800" y="6400800"/>
            <a:ext cx="1905000" cy="457200"/>
          </a:xfrm>
          <a:prstGeom prst="rect">
            <a:avLst/>
          </a:prstGeom>
        </p:spPr>
        <p:txBody>
          <a:bodyPr/>
          <a:lstStyle>
            <a:lvl1pPr>
              <a:defRPr/>
            </a:lvl1pPr>
          </a:lstStyle>
          <a:p>
            <a:pPr>
              <a:defRPr/>
            </a:pPr>
            <a:endParaRPr lang="en-US"/>
          </a:p>
        </p:txBody>
      </p:sp>
      <p:sp>
        <p:nvSpPr>
          <p:cNvPr id="9" name="Rectangle 9"/>
          <p:cNvSpPr>
            <a:spLocks noGrp="1" noChangeArrowheads="1"/>
          </p:cNvSpPr>
          <p:nvPr>
            <p:ph type="ftr" sz="quarter" idx="11"/>
          </p:nvPr>
        </p:nvSpPr>
        <p:spPr>
          <a:xfrm>
            <a:off x="3962400" y="6400800"/>
            <a:ext cx="2895600" cy="457200"/>
          </a:xfrm>
          <a:prstGeom prst="rect">
            <a:avLst/>
          </a:prstGeom>
        </p:spPr>
        <p:txBody>
          <a:bodyPr/>
          <a:lstStyle>
            <a:lvl1pPr>
              <a:defRPr/>
            </a:lvl1pPr>
          </a:lstStyle>
          <a:p>
            <a:pPr>
              <a:defRPr/>
            </a:pPr>
            <a:r>
              <a:rPr lang="en-US"/>
              <a:t>Georgia Assistive Technology Project, Tools for LIfe</a:t>
            </a:r>
          </a:p>
        </p:txBody>
      </p:sp>
      <p:sp>
        <p:nvSpPr>
          <p:cNvPr id="10" name="Rectangle 10"/>
          <p:cNvSpPr>
            <a:spLocks noGrp="1" noChangeArrowheads="1"/>
          </p:cNvSpPr>
          <p:nvPr>
            <p:ph type="sldNum" sz="quarter" idx="12"/>
          </p:nvPr>
        </p:nvSpPr>
        <p:spPr>
          <a:xfrm>
            <a:off x="7239000" y="6400800"/>
            <a:ext cx="1905000" cy="457200"/>
          </a:xfrm>
          <a:prstGeom prst="rect">
            <a:avLst/>
          </a:prstGeom>
        </p:spPr>
        <p:txBody>
          <a:bodyPr/>
          <a:lstStyle>
            <a:lvl1pPr>
              <a:defRPr/>
            </a:lvl1pPr>
          </a:lstStyle>
          <a:p>
            <a:pPr>
              <a:defRPr/>
            </a:pPr>
            <a:fld id="{6EFE31D5-11EC-48C1-ABFE-0829D7FA074F}" type="slidenum">
              <a:rPr lang="en-US"/>
              <a:pPr>
                <a:defRPr/>
              </a:pPr>
              <a:t>‹#›</a:t>
            </a:fld>
            <a:endParaRPr lang="en-US"/>
          </a:p>
        </p:txBody>
      </p:sp>
    </p:spTree>
    <p:extLst>
      <p:ext uri="{BB962C8B-B14F-4D97-AF65-F5344CB8AC3E}">
        <p14:creationId xmlns:p14="http://schemas.microsoft.com/office/powerpoint/2010/main" val="2702761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2895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122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prstGeom prst="rect">
            <a:avLst/>
          </a:prstGeom>
        </p:spPr>
        <p:txBody>
          <a:bodyPr/>
          <a:lstStyle>
            <a:lvl1pPr>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029366" y="5862003"/>
            <a:ext cx="966216" cy="995997"/>
          </a:xfrm>
          <a:prstGeom prst="rect">
            <a:avLst/>
          </a:prstGeom>
        </p:spPr>
      </p:pic>
    </p:spTree>
    <p:extLst>
      <p:ext uri="{BB962C8B-B14F-4D97-AF65-F5344CB8AC3E}">
        <p14:creationId xmlns:p14="http://schemas.microsoft.com/office/powerpoint/2010/main" val="3173234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956078-A40B-C045-A883-5CAC840737A9}" type="datetimeFigureOut">
              <a:rPr lang="en-US" smtClean="0">
                <a:solidFill>
                  <a:prstClr val="black">
                    <a:tint val="75000"/>
                  </a:prstClr>
                </a:solidFill>
              </a:rPr>
              <a:pPr/>
              <a:t>12/7/2017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DD41F4A-0BCF-9144-9474-DB94C4804A5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4623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sp>
        <p:nvSpPr>
          <p:cNvPr id="19" name="Shape 19"/>
          <p:cNvSpPr>
            <a:spLocks noGrp="1"/>
          </p:cNvSpPr>
          <p:nvPr>
            <p:ph type="title"/>
          </p:nvPr>
        </p:nvSpPr>
        <p:spPr>
          <a:xfrm>
            <a:off x="685800" y="2130455"/>
            <a:ext cx="7772400" cy="1470025"/>
          </a:xfrm>
          <a:prstGeom prst="rect">
            <a:avLst/>
          </a:prstGeom>
          <a:extLst>
            <a:ext uri="{C572A759-6A51-4108-AA02-DFA0A04FC94B}">
              <ma14:wrappingTextBoxFlag xmlns="" xmlns:ma14="http://schemas.microsoft.com/office/mac/drawingml/2011/main" val="1"/>
            </a:ext>
          </a:extLst>
        </p:spPr>
        <p:txBody>
          <a:bodyPr anchor="t">
            <a:normAutofit/>
          </a:bodyPr>
          <a:lstStyle/>
          <a:p>
            <a:r>
              <a:t>Click to edit Master title style</a:t>
            </a:r>
          </a:p>
        </p:txBody>
      </p:sp>
      <p:sp>
        <p:nvSpPr>
          <p:cNvPr id="20" name="Shape 20"/>
          <p:cNvSpPr>
            <a:spLocks noGrp="1"/>
          </p:cNvSpPr>
          <p:nvPr>
            <p:ph type="body" sz="quarter" idx="1"/>
          </p:nvPr>
        </p:nvSpPr>
        <p:spPr>
          <a:xfrm>
            <a:off x="1371600" y="3886200"/>
            <a:ext cx="6400800" cy="1752600"/>
          </a:xfrm>
          <a:prstGeom prst="rect">
            <a:avLst/>
          </a:prstGeom>
          <a:extLst>
            <a:ext uri="{C572A759-6A51-4108-AA02-DFA0A04FC94B}">
              <ma14:wrappingTextBoxFlag xmlns="" xmlns:ma14="http://schemas.microsoft.com/office/mac/drawingml/2011/main" val="1"/>
            </a:ext>
          </a:extLst>
        </p:spPr>
        <p:txBody>
          <a:bodyPr>
            <a:normAutofit/>
          </a:bodyPr>
          <a:lstStyle>
            <a:lvl1pPr marL="0" indent="0" algn="ctr">
              <a:defRPr>
                <a:solidFill>
                  <a:srgbClr val="888888"/>
                </a:solidFill>
              </a:defRPr>
            </a:lvl1pPr>
          </a:lstStyle>
          <a:p>
            <a:r>
              <a:t>Click to edit Master subtitle style</a:t>
            </a:r>
          </a:p>
        </p:txBody>
      </p:sp>
      <p:sp>
        <p:nvSpPr>
          <p:cNvPr id="21" name="Shape 21"/>
          <p:cNvSpPr>
            <a:spLocks noGrp="1"/>
          </p:cNvSpPr>
          <p:nvPr>
            <p:ph type="sldNum" sz="quarter" idx="2"/>
          </p:nvPr>
        </p:nvSpPr>
        <p:spPr>
          <a:xfrm>
            <a:off x="6553205" y="6356350"/>
            <a:ext cx="364841" cy="369332"/>
          </a:xfrm>
          <a:prstGeom prst="rect">
            <a:avLst/>
          </a:prstGeom>
        </p:spPr>
        <p:txBody>
          <a:bodyPr anchor="t"/>
          <a:lstStyle>
            <a:lvl1pPr algn="l">
              <a:defRPr sz="1800"/>
            </a:lvl1pPr>
          </a:lstStyle>
          <a:p>
            <a:pPr defTabSz="914400" fontAlgn="auto">
              <a:spcBef>
                <a:spcPts val="0"/>
              </a:spcBef>
              <a:spcAft>
                <a:spcPts val="0"/>
              </a:spcAft>
            </a:pPr>
            <a:fld id="{86CB4B4D-7CA3-9044-876B-883B54F8677D}" type="slidenum">
              <a:rPr>
                <a:solidFill>
                  <a:prstClr val="black"/>
                </a:solidFill>
                <a:latin typeface="Calibri"/>
                <a:ea typeface="+mn-ea"/>
              </a:rPr>
              <a:pPr defTabSz="914400" fontAlgn="auto">
                <a:spcBef>
                  <a:spcPts val="0"/>
                </a:spcBef>
                <a:spcAft>
                  <a:spcPts val="0"/>
                </a:spcAft>
              </a:pPr>
              <a:t>‹#›</a:t>
            </a:fld>
            <a:endParaRPr>
              <a:solidFill>
                <a:prstClr val="black"/>
              </a:solidFill>
              <a:latin typeface="Calibri"/>
              <a:ea typeface="+mn-ea"/>
            </a:endParaRPr>
          </a:p>
        </p:txBody>
      </p:sp>
    </p:spTree>
    <p:extLst>
      <p:ext uri="{BB962C8B-B14F-4D97-AF65-F5344CB8AC3E}">
        <p14:creationId xmlns:p14="http://schemas.microsoft.com/office/powerpoint/2010/main" val="423386000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772400" cy="11430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676400"/>
            <a:ext cx="38100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676400"/>
            <a:ext cx="38100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1066800" y="6324600"/>
            <a:ext cx="1905000" cy="457200"/>
          </a:xfrm>
          <a:prstGeom prst="rect">
            <a:avLst/>
          </a:prstGeom>
        </p:spPr>
        <p:txBody>
          <a:bodyPr/>
          <a:lstStyle>
            <a:lvl1pPr>
              <a:defRPr/>
            </a:lvl1pPr>
          </a:lstStyle>
          <a:p>
            <a:pPr defTabSz="914400" fontAlgn="auto">
              <a:spcBef>
                <a:spcPts val="0"/>
              </a:spcBef>
              <a:spcAft>
                <a:spcPts val="0"/>
              </a:spcAft>
            </a:pPr>
            <a:endParaRPr lang="en-US">
              <a:solidFill>
                <a:prstClr val="black"/>
              </a:solidFill>
              <a:latin typeface="Calibri"/>
            </a:endParaRPr>
          </a:p>
        </p:txBody>
      </p:sp>
      <p:sp>
        <p:nvSpPr>
          <p:cNvPr id="6" name="Footer Placeholder 5"/>
          <p:cNvSpPr>
            <a:spLocks noGrp="1"/>
          </p:cNvSpPr>
          <p:nvPr>
            <p:ph type="ftr" sz="quarter" idx="11"/>
          </p:nvPr>
        </p:nvSpPr>
        <p:spPr>
          <a:xfrm>
            <a:off x="3505200" y="6324600"/>
            <a:ext cx="2895600" cy="457200"/>
          </a:xfrm>
          <a:prstGeom prst="rect">
            <a:avLst/>
          </a:prstGeom>
        </p:spPr>
        <p:txBody>
          <a:bodyPr/>
          <a:lstStyle>
            <a:lvl1pPr>
              <a:defRPr/>
            </a:lvl1pPr>
          </a:lstStyle>
          <a:p>
            <a:pPr defTabSz="914400" fontAlgn="auto">
              <a:spcBef>
                <a:spcPts val="0"/>
              </a:spcBef>
              <a:spcAft>
                <a:spcPts val="0"/>
              </a:spcAft>
            </a:pPr>
            <a:endParaRPr lang="en-US">
              <a:solidFill>
                <a:prstClr val="black"/>
              </a:solidFill>
              <a:latin typeface="Calibri"/>
            </a:endParaRPr>
          </a:p>
        </p:txBody>
      </p:sp>
      <p:sp>
        <p:nvSpPr>
          <p:cNvPr id="7" name="Slide Number Placeholder 6"/>
          <p:cNvSpPr>
            <a:spLocks noGrp="1"/>
          </p:cNvSpPr>
          <p:nvPr>
            <p:ph type="sldNum" sz="quarter" idx="12"/>
          </p:nvPr>
        </p:nvSpPr>
        <p:spPr>
          <a:xfrm>
            <a:off x="6934200" y="6324600"/>
            <a:ext cx="1905000" cy="457200"/>
          </a:xfrm>
          <a:prstGeom prst="rect">
            <a:avLst/>
          </a:prstGeom>
        </p:spPr>
        <p:txBody>
          <a:bodyPr/>
          <a:lstStyle>
            <a:lvl1pPr>
              <a:defRPr/>
            </a:lvl1pPr>
          </a:lstStyle>
          <a:p>
            <a:pPr defTabSz="914400" fontAlgn="auto">
              <a:spcBef>
                <a:spcPts val="0"/>
              </a:spcBef>
              <a:spcAft>
                <a:spcPts val="0"/>
              </a:spcAft>
            </a:pPr>
            <a:fld id="{27D5DCB1-810A-4174-B2D6-C5E0C86C1A44}" type="slidenum">
              <a:rPr lang="en-US">
                <a:solidFill>
                  <a:prstClr val="black"/>
                </a:solidFill>
                <a:latin typeface="Calibri"/>
              </a:rPr>
              <a:pPr defTabSz="914400" fontAlgn="auto">
                <a:spcBef>
                  <a:spcPts val="0"/>
                </a:spcBef>
                <a:spcAft>
                  <a:spcPts val="0"/>
                </a:spcAft>
              </a:pPr>
              <a:t>‹#›</a:t>
            </a:fld>
            <a:endParaRPr lang="en-US">
              <a:solidFill>
                <a:prstClr val="black"/>
              </a:solidFill>
              <a:latin typeface="Calibri"/>
            </a:endParaRPr>
          </a:p>
        </p:txBody>
      </p:sp>
    </p:spTree>
    <p:extLst>
      <p:ext uri="{BB962C8B-B14F-4D97-AF65-F5344CB8AC3E}">
        <p14:creationId xmlns:p14="http://schemas.microsoft.com/office/powerpoint/2010/main" val="2847258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BF64246B-211F-4335-86A5-47E848629296}" type="datetimeFigureOut">
              <a:rPr lang="en-US"/>
              <a:pPr>
                <a:defRPr/>
              </a:pPr>
              <a:t>12/7/2017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381C988A-C6C9-443A-BAF7-9185FB13DC9A}" type="slidenum">
              <a:rPr lang="en-US"/>
              <a:pPr>
                <a:defRPr/>
              </a:pPr>
              <a:t>‹#›</a:t>
            </a:fld>
            <a:endParaRPr lang="en-US"/>
          </a:p>
        </p:txBody>
      </p:sp>
    </p:spTree>
    <p:extLst>
      <p:ext uri="{BB962C8B-B14F-4D97-AF65-F5344CB8AC3E}">
        <p14:creationId xmlns:p14="http://schemas.microsoft.com/office/powerpoint/2010/main" val="545399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251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E099E1CE-754B-4FE6-881A-DE4916C8A6C2}" type="datetimeFigureOut">
              <a:rPr lang="en-US"/>
              <a:pPr>
                <a:defRPr/>
              </a:pPr>
              <a:t>12/7/2017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FB76098-DB93-4CC8-BD41-0CA964C39043}" type="slidenum">
              <a:rPr lang="en-US"/>
              <a:pPr>
                <a:defRPr/>
              </a:pPr>
              <a:t>‹#›</a:t>
            </a:fld>
            <a:endParaRPr lang="en-US"/>
          </a:p>
        </p:txBody>
      </p:sp>
    </p:spTree>
    <p:extLst>
      <p:ext uri="{BB962C8B-B14F-4D97-AF65-F5344CB8AC3E}">
        <p14:creationId xmlns:p14="http://schemas.microsoft.com/office/powerpoint/2010/main" val="903951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2F6E778A-A475-4B1A-A862-C4BDE32CCECB}" type="datetimeFigureOut">
              <a:rPr lang="en-US"/>
              <a:pPr>
                <a:defRPr/>
              </a:pPr>
              <a:t>12/7/2017</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7D4B83C3-EEE1-4988-B263-80404BA52CC1}" type="slidenum">
              <a:rPr lang="en-US"/>
              <a:pPr>
                <a:defRPr/>
              </a:pPr>
              <a:t>‹#›</a:t>
            </a:fld>
            <a:endParaRPr lang="en-US"/>
          </a:p>
        </p:txBody>
      </p:sp>
    </p:spTree>
    <p:extLst>
      <p:ext uri="{BB962C8B-B14F-4D97-AF65-F5344CB8AC3E}">
        <p14:creationId xmlns:p14="http://schemas.microsoft.com/office/powerpoint/2010/main" val="2128144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A148546B-BF47-422A-B555-2442063ACDBD}" type="datetimeFigureOut">
              <a:rPr lang="en-US"/>
              <a:pPr>
                <a:defRPr/>
              </a:pPr>
              <a:t>12/7/2017</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E4215AB8-4919-4121-9474-5270E0CFC408}" type="slidenum">
              <a:rPr lang="en-US"/>
              <a:pPr>
                <a:defRPr/>
              </a:pPr>
              <a:t>‹#›</a:t>
            </a:fld>
            <a:endParaRPr lang="en-US"/>
          </a:p>
        </p:txBody>
      </p:sp>
    </p:spTree>
    <p:extLst>
      <p:ext uri="{BB962C8B-B14F-4D97-AF65-F5344CB8AC3E}">
        <p14:creationId xmlns:p14="http://schemas.microsoft.com/office/powerpoint/2010/main" val="213265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711193DA-16C5-4D9C-99AE-7B7364EE12E7}" type="datetimeFigureOut">
              <a:rPr lang="en-US"/>
              <a:pPr>
                <a:defRPr/>
              </a:pPr>
              <a:t>12/7/2017</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74313FDD-1C03-420A-A6D2-5E859A8A863F}" type="slidenum">
              <a:rPr lang="en-US"/>
              <a:pPr>
                <a:defRPr/>
              </a:pPr>
              <a:t>‹#›</a:t>
            </a:fld>
            <a:endParaRPr lang="en-US"/>
          </a:p>
        </p:txBody>
      </p:sp>
    </p:spTree>
    <p:extLst>
      <p:ext uri="{BB962C8B-B14F-4D97-AF65-F5344CB8AC3E}">
        <p14:creationId xmlns:p14="http://schemas.microsoft.com/office/powerpoint/2010/main" val="2168708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198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5334000" y="3200400"/>
            <a:ext cx="3581400" cy="2133600"/>
          </a:xfrm>
          <a:prstGeom prst="rect">
            <a:avLst/>
          </a:prstGeom>
        </p:spPr>
        <p:txBody>
          <a:bodyPr/>
          <a:lstStyle>
            <a:lvl1pPr marL="0" indent="0">
              <a:buNone/>
              <a:defRPr sz="44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4" name="Straight Connector 3"/>
          <p:cNvCxnSpPr/>
          <p:nvPr userDrawn="1"/>
        </p:nvCxnSpPr>
        <p:spPr>
          <a:xfrm>
            <a:off x="5334000" y="3200400"/>
            <a:ext cx="3352800" cy="1588"/>
          </a:xfrm>
          <a:prstGeom prst="line">
            <a:avLst/>
          </a:prstGeom>
          <a:ln>
            <a:solidFill>
              <a:srgbClr val="E79023"/>
            </a:solidFill>
          </a:ln>
          <a:effectLst>
            <a:outerShdw blurRad="40000" dist="20000" dir="5400000" rotWithShape="0">
              <a:schemeClr val="bg1">
                <a:alpha val="38000"/>
              </a:schemeClr>
            </a:outerShdw>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userDrawn="1"/>
        </p:nvCxnSpPr>
        <p:spPr>
          <a:xfrm>
            <a:off x="5410200" y="5334000"/>
            <a:ext cx="3352800" cy="1588"/>
          </a:xfrm>
          <a:prstGeom prst="line">
            <a:avLst/>
          </a:prstGeom>
          <a:ln>
            <a:solidFill>
              <a:srgbClr val="E79023"/>
            </a:solidFill>
          </a:ln>
          <a:effectLst>
            <a:outerShdw blurRad="40000" dist="20000" dir="5400000" rotWithShape="0">
              <a:schemeClr val="bg1">
                <a:alpha val="38000"/>
              </a:scheme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25695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2.jpeg"/><Relationship Id="rId4" Type="http://schemas.openxmlformats.org/officeDocument/2006/relationships/slideLayout" Target="../slideLayouts/slideLayout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5.xml"/><Relationship Id="rId1"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4.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7.xml"/><Relationship Id="rId1" Type="http://schemas.openxmlformats.org/officeDocument/2006/relationships/slideLayout" Target="../slideLayouts/slideLayout15.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8.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6" descr="AMAC PPT Cover Final.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7938"/>
            <a:ext cx="9144000"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7" r:id="rId1"/>
    <p:sldLayoutId id="2147483871" r:id="rId2"/>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6" descr="AMAC. T4L Interior AMAC only.jp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0" y="0"/>
            <a:ext cx="91440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0" y="6781800"/>
            <a:ext cx="9144000" cy="136525"/>
          </a:xfrm>
          <a:prstGeom prst="rect">
            <a:avLst/>
          </a:prstGeom>
          <a:solidFill>
            <a:srgbClr val="EFA5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868" r:id="rId1"/>
    <p:sldLayoutId id="2147483873" r:id="rId2"/>
    <p:sldLayoutId id="2147483876" r:id="rId3"/>
    <p:sldLayoutId id="2147483880" r:id="rId4"/>
    <p:sldLayoutId id="2147483881" r:id="rId5"/>
    <p:sldLayoutId id="2147483890" r:id="rId6"/>
    <p:sldLayoutId id="2147483896" r:id="rId7"/>
    <p:sldLayoutId id="2147483906" r:id="rId8"/>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4" name="Picture 6" descr="AMAC.PPT.Interior w-AAW.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0" y="6781800"/>
            <a:ext cx="9144000" cy="136525"/>
          </a:xfrm>
          <a:prstGeom prst="rect">
            <a:avLst/>
          </a:prstGeom>
          <a:solidFill>
            <a:srgbClr val="EFA5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869" r:id="rId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781800"/>
            <a:ext cx="9144000" cy="136525"/>
          </a:xfrm>
          <a:prstGeom prst="rect">
            <a:avLst/>
          </a:prstGeom>
          <a:solidFill>
            <a:srgbClr val="EFA5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9" name="Picture 7" descr="AMAC.PPT.Interior w-ATN.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630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70" r:id="rId1"/>
  </p:sldLayoutIdLst>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6781800"/>
            <a:ext cx="9144000" cy="137160"/>
          </a:xfrm>
          <a:prstGeom prst="rect">
            <a:avLst/>
          </a:prstGeom>
          <a:solidFill>
            <a:srgbClr val="EFA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pic>
        <p:nvPicPr>
          <p:cNvPr id="5" name="Picture 4" descr="AMAC.Updated.InteriorAMAC.PPT2.jpg"/>
          <p:cNvPicPr>
            <a:picLocks/>
          </p:cNvPicPr>
          <p:nvPr/>
        </p:nvPicPr>
        <p:blipFill>
          <a:blip r:embed="rId3" cstate="email">
            <a:extLst>
              <a:ext uri="{28A0092B-C50C-407E-A947-70E740481C1C}">
                <a14:useLocalDpi xmlns:a14="http://schemas.microsoft.com/office/drawing/2010/main"/>
              </a:ext>
            </a:extLst>
          </a:blip>
          <a:stretch>
            <a:fillRect/>
          </a:stretch>
        </p:blipFill>
        <p:spPr>
          <a:xfrm>
            <a:off x="0" y="0"/>
            <a:ext cx="9145387" cy="1645920"/>
          </a:xfrm>
          <a:prstGeom prst="rect">
            <a:avLst/>
          </a:prstGeom>
        </p:spPr>
      </p:pic>
    </p:spTree>
    <p:extLst>
      <p:ext uri="{BB962C8B-B14F-4D97-AF65-F5344CB8AC3E}">
        <p14:creationId xmlns:p14="http://schemas.microsoft.com/office/powerpoint/2010/main" val="2068319867"/>
      </p:ext>
    </p:extLst>
  </p:cSld>
  <p:clrMap bg1="lt1" tx1="dk1" bg2="lt2" tx2="dk2" accent1="accent1" accent2="accent2" accent3="accent3" accent4="accent4" accent5="accent5" accent6="accent6" hlink="hlink" folHlink="folHlink"/>
  <p:sldLayoutIdLst>
    <p:sldLayoutId id="2147483908"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0B956078-A40B-C045-A883-5CAC840737A9}" type="datetimeFigureOut">
              <a:rPr lang="en-US" smtClean="0">
                <a:solidFill>
                  <a:prstClr val="black">
                    <a:tint val="75000"/>
                  </a:prstClr>
                </a:solidFill>
                <a:latin typeface="Calibri"/>
                <a:ea typeface="+mn-ea"/>
              </a:rPr>
              <a:pPr fontAlgn="auto">
                <a:spcBef>
                  <a:spcPts val="0"/>
                </a:spcBef>
                <a:spcAft>
                  <a:spcPts val="0"/>
                </a:spcAft>
              </a:pPr>
              <a:t>12/7/2017</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DD41F4A-0BCF-9144-9474-DB94C4804A5E}" type="slidenum">
              <a:rPr lang="en-US" smtClean="0">
                <a:solidFill>
                  <a:prstClr val="black">
                    <a:tint val="75000"/>
                  </a:prstClr>
                </a:solidFill>
                <a:latin typeface="Calibri"/>
                <a:ea typeface="+mn-ea"/>
              </a:rPr>
              <a:pPr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4217394696"/>
      </p:ext>
    </p:extLst>
  </p:cSld>
  <p:clrMap bg1="lt1" tx1="dk1" bg2="lt2" tx2="dk2" accent1="accent1" accent2="accent2" accent3="accent3" accent4="accent4" accent5="accent5" accent6="accent6" hlink="hlink" folHlink="folHlink"/>
  <p:sldLayoutIdLst>
    <p:sldLayoutId id="2147483910"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6781800"/>
            <a:ext cx="9144000" cy="137160"/>
          </a:xfrm>
          <a:prstGeom prst="rect">
            <a:avLst/>
          </a:prstGeom>
          <a:solidFill>
            <a:srgbClr val="EFA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auto">
              <a:spcBef>
                <a:spcPts val="0"/>
              </a:spcBef>
              <a:spcAft>
                <a:spcPts val="0"/>
              </a:spcAft>
            </a:pPr>
            <a:endParaRPr lang="en-US">
              <a:solidFill>
                <a:prstClr val="white"/>
              </a:solidFill>
            </a:endParaRPr>
          </a:p>
        </p:txBody>
      </p:sp>
      <p:pic>
        <p:nvPicPr>
          <p:cNvPr id="5" name="Picture 4" descr="AMAC.Updated.InteriorAMAC.PPT2.jpg"/>
          <p:cNvPicPr>
            <a:picLocks/>
          </p:cNvPicPr>
          <p:nvPr/>
        </p:nvPicPr>
        <p:blipFill>
          <a:blip r:embed="rId3" cstate="email">
            <a:extLst>
              <a:ext uri="{28A0092B-C50C-407E-A947-70E740481C1C}">
                <a14:useLocalDpi xmlns:a14="http://schemas.microsoft.com/office/drawing/2010/main"/>
              </a:ext>
            </a:extLst>
          </a:blip>
          <a:stretch>
            <a:fillRect/>
          </a:stretch>
        </p:blipFill>
        <p:spPr>
          <a:xfrm>
            <a:off x="0" y="0"/>
            <a:ext cx="9145387" cy="1645920"/>
          </a:xfrm>
          <a:prstGeom prst="rect">
            <a:avLst/>
          </a:prstGeom>
        </p:spPr>
      </p:pic>
    </p:spTree>
    <p:extLst>
      <p:ext uri="{BB962C8B-B14F-4D97-AF65-F5344CB8AC3E}">
        <p14:creationId xmlns:p14="http://schemas.microsoft.com/office/powerpoint/2010/main" val="2859398378"/>
      </p:ext>
    </p:extLst>
  </p:cSld>
  <p:clrMap bg1="lt1" tx1="dk1" bg2="lt2" tx2="dk2" accent1="accent1" accent2="accent2" accent3="accent3" accent4="accent4" accent5="accent5" accent6="accent6" hlink="hlink" folHlink="folHlink"/>
  <p:sldLayoutIdLst>
    <p:sldLayoutId id="2147483912"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6781800"/>
            <a:ext cx="9144000" cy="137160"/>
          </a:xfrm>
          <a:prstGeom prst="rect">
            <a:avLst/>
          </a:prstGeom>
          <a:solidFill>
            <a:srgbClr val="EFA5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auto">
              <a:spcBef>
                <a:spcPts val="0"/>
              </a:spcBef>
              <a:spcAft>
                <a:spcPts val="0"/>
              </a:spcAft>
            </a:pPr>
            <a:endParaRPr lang="en-US">
              <a:solidFill>
                <a:prstClr val="white"/>
              </a:solidFill>
            </a:endParaRPr>
          </a:p>
        </p:txBody>
      </p:sp>
      <p:pic>
        <p:nvPicPr>
          <p:cNvPr id="5" name="Picture 4" descr="AMAC.Updated.InteriorAMAC.PPT2.jpg"/>
          <p:cNvPicPr>
            <a:picLocks/>
          </p:cNvPicPr>
          <p:nvPr/>
        </p:nvPicPr>
        <p:blipFill>
          <a:blip r:embed="rId3"/>
          <a:stretch>
            <a:fillRect/>
          </a:stretch>
        </p:blipFill>
        <p:spPr>
          <a:xfrm>
            <a:off x="0" y="0"/>
            <a:ext cx="9145387" cy="1645920"/>
          </a:xfrm>
          <a:prstGeom prst="rect">
            <a:avLst/>
          </a:prstGeom>
        </p:spPr>
      </p:pic>
    </p:spTree>
    <p:extLst>
      <p:ext uri="{BB962C8B-B14F-4D97-AF65-F5344CB8AC3E}">
        <p14:creationId xmlns:p14="http://schemas.microsoft.com/office/powerpoint/2010/main" val="3733303883"/>
      </p:ext>
    </p:extLst>
  </p:cSld>
  <p:clrMap bg1="lt1" tx1="dk1" bg2="lt2" tx2="dk2" accent1="accent1" accent2="accent2" accent3="accent3" accent4="accent4" accent5="accent5" accent6="accent6" hlink="hlink" folHlink="folHlink"/>
  <p:sldLayoutIdLst>
    <p:sldLayoutId id="2147483914"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atfl.gatech.edu/tflwiki" TargetMode="External"/><Relationship Id="rId2" Type="http://schemas.openxmlformats.org/officeDocument/2006/relationships/hyperlink" Target="http://www.gatfl.org/" TargetMode="Externa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9.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amacusg.org/"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atfl.gatech.edu/tflwiki" TargetMode="Externa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hyperlink" Target="http://www.youtube.com/watch?feature=player_embedded&amp;v=ZoIIsr8zNVw#!"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google.com/url?sa=i&amp;rct=j&amp;q=&amp;esrc=s&amp;source=images&amp;cd=&amp;cad=rja&amp;uact=8&amp;docid=jACz9xVki5mgCM&amp;tbnid=gAnPtDwWZPQWXM:&amp;ved=&amp;url=http://ttactechtuesday.pbworks.com/w/page/42427248/LoTTIE&amp;ei=vpNXU-KPGOGu8AGX0IDoCg&amp;bvm=bv.65177938,d.b2U&amp;psig=AFQjCNEScNXUDx5Q3JkC6sHJPbJ-Q-1cQA&amp;ust=1398334782890150" TargetMode="External"/><Relationship Id="rId1" Type="http://schemas.openxmlformats.org/officeDocument/2006/relationships/slideLayout" Target="../slideLayouts/slideLayout4.xml"/><Relationship Id="rId4" Type="http://schemas.openxmlformats.org/officeDocument/2006/relationships/image" Target="../media/image39.jpg"/></Relationships>
</file>

<file path=ppt/slides/_rels/slide24.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44.png"/><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www.loc.gov/nls/find.html" TargetMode="Externa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jpe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35.xml.rels><?xml version="1.0" encoding="UTF-8" standalone="yes"?>
<Relationships xmlns="http://schemas.openxmlformats.org/package/2006/relationships"><Relationship Id="rId3" Type="http://schemas.openxmlformats.org/officeDocument/2006/relationships/hyperlink" Target="http://en.wikipedia.org/wiki/DAISY_Digital_Talking_Book"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www.mymedschedule.com/" TargetMode="External"/><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5.xml"/><Relationship Id="rId4" Type="http://schemas.openxmlformats.org/officeDocument/2006/relationships/image" Target="../media/image70.JPG"/></Relationships>
</file>

<file path=ppt/slides/_rels/slide4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4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4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15.jpeg"/></Relationships>
</file>

<file path=ppt/slides/_rels/slide5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75.jpeg"/><Relationship Id="rId4" Type="http://schemas.openxmlformats.org/officeDocument/2006/relationships/image" Target="../media/image74.jpeg"/></Relationships>
</file>

<file path=ppt/slides/_rels/slide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52.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8" Type="http://schemas.openxmlformats.org/officeDocument/2006/relationships/hyperlink" Target="mailto:Liz.Persaud@gatfl.gatech.edu" TargetMode="External"/><Relationship Id="rId3" Type="http://schemas.openxmlformats.org/officeDocument/2006/relationships/hyperlink" Target="mailto:Carolyn.Phillips@gatfl.gatech.edu" TargetMode="External"/><Relationship Id="rId7" Type="http://schemas.openxmlformats.org/officeDocument/2006/relationships/hyperlink" Target="mailto:samantha.Peters@gatfl.gatech.edu" TargetMode="External"/><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hyperlink" Target="mailto:krista.mullen@gatfl.gatech.edu" TargetMode="External"/><Relationship Id="rId5" Type="http://schemas.openxmlformats.org/officeDocument/2006/relationships/hyperlink" Target="mailto:Ben.Jacobs@gatfl.gatech.edu" TargetMode="External"/><Relationship Id="rId10" Type="http://schemas.openxmlformats.org/officeDocument/2006/relationships/image" Target="../media/image79.JPG"/><Relationship Id="rId4" Type="http://schemas.openxmlformats.org/officeDocument/2006/relationships/hyperlink" Target="mailto:jingham3@gatech.edu" TargetMode="External"/><Relationship Id="rId9" Type="http://schemas.openxmlformats.org/officeDocument/2006/relationships/image" Target="../media/image78.JPG"/></Relationships>
</file>

<file path=ppt/slides/_rels/slide5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hyperlink" Target="http://tinyurl.com/GATEConference" TargetMode="Externa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youtube.com/watch?v=fZ08LcDqyO4"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youtube.com/watch?v=3d6zKINudi0"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ctrTitle"/>
          </p:nvPr>
        </p:nvSpPr>
        <p:spPr bwMode="auto">
          <a:xfrm>
            <a:off x="381000" y="2743200"/>
            <a:ext cx="8381999" cy="1676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200" b="1" dirty="0" smtClean="0"/>
              <a:t>Living Your Best Life: </a:t>
            </a:r>
            <a:br>
              <a:rPr lang="en-US" sz="3200" b="1" dirty="0" smtClean="0"/>
            </a:br>
            <a:r>
              <a:rPr lang="en-US" sz="3200" b="1" dirty="0" smtClean="0"/>
              <a:t>The Power of Assistive </a:t>
            </a:r>
            <a:r>
              <a:rPr lang="en-US" sz="3200" b="1" dirty="0"/>
              <a:t>Technology</a:t>
            </a:r>
            <a:endParaRPr lang="en-US" sz="3200" dirty="0">
              <a:latin typeface="+mn-lt"/>
            </a:endParaRPr>
          </a:p>
        </p:txBody>
      </p:sp>
      <p:sp>
        <p:nvSpPr>
          <p:cNvPr id="11267" name="Subtitle 2"/>
          <p:cNvSpPr>
            <a:spLocks noGrp="1"/>
          </p:cNvSpPr>
          <p:nvPr>
            <p:ph type="subTitle" idx="1"/>
          </p:nvPr>
        </p:nvSpPr>
        <p:spPr bwMode="auto">
          <a:xfrm>
            <a:off x="309139" y="3962400"/>
            <a:ext cx="8392235" cy="134540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eaLnBrk="1" hangingPunct="1">
              <a:spcBef>
                <a:spcPct val="0"/>
              </a:spcBef>
            </a:pPr>
            <a:r>
              <a:rPr lang="en-US" sz="2000" dirty="0" smtClean="0">
                <a:solidFill>
                  <a:schemeClr val="tx1"/>
                </a:solidFill>
              </a:rPr>
              <a:t>Carolyn </a:t>
            </a:r>
            <a:r>
              <a:rPr lang="en-US" sz="2000" dirty="0">
                <a:solidFill>
                  <a:schemeClr val="tx1"/>
                </a:solidFill>
              </a:rPr>
              <a:t>Phillips, </a:t>
            </a:r>
            <a:r>
              <a:rPr lang="en-US" sz="2000" dirty="0" smtClean="0">
                <a:solidFill>
                  <a:schemeClr val="tx1"/>
                </a:solidFill>
              </a:rPr>
              <a:t>Interim Director | AMAC, Director &amp; PI | </a:t>
            </a:r>
            <a:r>
              <a:rPr lang="en-US" sz="2000" dirty="0" smtClean="0">
                <a:solidFill>
                  <a:schemeClr val="tx1"/>
                </a:solidFill>
              </a:rPr>
              <a:t>Tools </a:t>
            </a:r>
            <a:r>
              <a:rPr lang="en-US" sz="2000" dirty="0">
                <a:solidFill>
                  <a:schemeClr val="tx1"/>
                </a:solidFill>
              </a:rPr>
              <a:t>for Life</a:t>
            </a:r>
          </a:p>
          <a:p>
            <a:pPr algn="r" eaLnBrk="1" hangingPunct="1">
              <a:spcBef>
                <a:spcPct val="0"/>
              </a:spcBef>
            </a:pPr>
            <a:r>
              <a:rPr lang="en-US" sz="1600" i="1" dirty="0">
                <a:solidFill>
                  <a:schemeClr val="tx1"/>
                </a:solidFill>
              </a:rPr>
              <a:t>With contributions from Christopher </a:t>
            </a:r>
            <a:r>
              <a:rPr lang="en-US" sz="1600" i="1" dirty="0" smtClean="0">
                <a:solidFill>
                  <a:schemeClr val="tx1"/>
                </a:solidFill>
              </a:rPr>
              <a:t>Lee &amp; the TFL Team</a:t>
            </a:r>
            <a:endParaRPr lang="en-US" sz="1600" i="1" dirty="0">
              <a:solidFill>
                <a:schemeClr val="tx1"/>
              </a:solidFill>
            </a:endParaRPr>
          </a:p>
          <a:p>
            <a:pPr algn="r" eaLnBrk="1" hangingPunct="1">
              <a:spcBef>
                <a:spcPct val="0"/>
              </a:spcBef>
            </a:pPr>
            <a:r>
              <a:rPr lang="en-US" sz="2000" dirty="0">
                <a:solidFill>
                  <a:schemeClr val="tx1"/>
                </a:solidFill>
                <a:latin typeface="+mn-lt"/>
                <a:hlinkClick r:id="rId2"/>
              </a:rPr>
              <a:t>www.gatfl.org</a:t>
            </a:r>
            <a:endParaRPr lang="en-US" sz="2000" dirty="0">
              <a:solidFill>
                <a:schemeClr val="tx1"/>
              </a:solidFill>
              <a:latin typeface="+mn-lt"/>
            </a:endParaRPr>
          </a:p>
          <a:p>
            <a:pPr algn="r" eaLnBrk="1" hangingPunct="1">
              <a:spcBef>
                <a:spcPct val="0"/>
              </a:spcBef>
            </a:pPr>
            <a:r>
              <a:rPr lang="en-US" sz="2000" i="1" dirty="0"/>
              <a:t>For Handouts: </a:t>
            </a:r>
            <a:r>
              <a:rPr lang="en-US" sz="2000" i="1" dirty="0">
                <a:hlinkClick r:id="rId3"/>
              </a:rPr>
              <a:t>http://www.gatfl.gatech.edu/tflwiki</a:t>
            </a:r>
            <a:r>
              <a:rPr lang="en-US" sz="2000" i="1" dirty="0"/>
              <a:t> </a:t>
            </a:r>
          </a:p>
          <a:p>
            <a:pPr algn="r" eaLnBrk="1" hangingPunct="1">
              <a:spcBef>
                <a:spcPct val="0"/>
              </a:spcBef>
            </a:pPr>
            <a:r>
              <a:rPr lang="en-US" sz="2000" dirty="0">
                <a:solidFill>
                  <a:schemeClr val="tx1"/>
                </a:solidFill>
                <a:latin typeface="+mn-lt"/>
              </a:rPr>
              <a:t> </a:t>
            </a:r>
          </a:p>
        </p:txBody>
      </p:sp>
      <p:pic>
        <p:nvPicPr>
          <p:cNvPr id="11271"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58309" y="762000"/>
            <a:ext cx="1747091"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ubtitle 2"/>
          <p:cNvSpPr txBox="1">
            <a:spLocks/>
          </p:cNvSpPr>
          <p:nvPr/>
        </p:nvSpPr>
        <p:spPr>
          <a:xfrm>
            <a:off x="297978" y="5467596"/>
            <a:ext cx="1835622" cy="895186"/>
          </a:xfrm>
          <a:prstGeom prst="rect">
            <a:avLst/>
          </a:prstGeom>
        </p:spPr>
        <p:txBody>
          <a:bodyPr>
            <a:normAutofit fontScale="85000" lnSpcReduction="20000"/>
          </a:bodyPr>
          <a:lstStyle>
            <a:lvl1pPr marL="0" indent="0" algn="ctr" defTabSz="457200" rtl="0" eaLnBrk="0" fontAlgn="base" hangingPunct="0">
              <a:spcBef>
                <a:spcPct val="20000"/>
              </a:spcBef>
              <a:spcAft>
                <a:spcPct val="0"/>
              </a:spcAft>
              <a:buFont typeface="Arial" pitchFamily="34" charset="0"/>
              <a:buNone/>
              <a:defRPr sz="3200" kern="1200">
                <a:solidFill>
                  <a:schemeClr val="tx1">
                    <a:tint val="75000"/>
                  </a:schemeClr>
                </a:solidFill>
                <a:latin typeface="+mn-lt"/>
                <a:ea typeface="MS PGothic" pitchFamily="34" charset="-128"/>
                <a:cs typeface="ＭＳ Ｐゴシック" charset="0"/>
              </a:defRPr>
            </a:lvl1pPr>
            <a:lvl2pPr marL="457200" indent="0" algn="ctr" defTabSz="457200" rtl="0" eaLnBrk="0" fontAlgn="base" hangingPunct="0">
              <a:spcBef>
                <a:spcPct val="20000"/>
              </a:spcBef>
              <a:spcAft>
                <a:spcPct val="0"/>
              </a:spcAft>
              <a:buFont typeface="Arial" pitchFamily="34" charset="0"/>
              <a:buNone/>
              <a:defRPr sz="2800" kern="1200">
                <a:solidFill>
                  <a:schemeClr val="tx1">
                    <a:tint val="75000"/>
                  </a:schemeClr>
                </a:solidFill>
                <a:latin typeface="+mn-lt"/>
                <a:ea typeface="MS PGothic" pitchFamily="34" charset="-128"/>
                <a:cs typeface="+mn-cs"/>
              </a:defRPr>
            </a:lvl2pPr>
            <a:lvl3pPr marL="914400" indent="0" algn="ctr" defTabSz="457200" rtl="0" eaLnBrk="0" fontAlgn="base" hangingPunct="0">
              <a:spcBef>
                <a:spcPct val="20000"/>
              </a:spcBef>
              <a:spcAft>
                <a:spcPct val="0"/>
              </a:spcAft>
              <a:buFont typeface="Arial" pitchFamily="34" charset="0"/>
              <a:buNone/>
              <a:defRPr sz="2400" kern="1200">
                <a:solidFill>
                  <a:schemeClr val="tx1">
                    <a:tint val="75000"/>
                  </a:schemeClr>
                </a:solidFill>
                <a:latin typeface="+mn-lt"/>
                <a:ea typeface="MS PGothic" pitchFamily="34" charset="-128"/>
                <a:cs typeface="+mn-cs"/>
              </a:defRPr>
            </a:lvl3pPr>
            <a:lvl4pPr marL="1371600" indent="0" algn="ctr" defTabSz="457200" rtl="0" eaLnBrk="0" fontAlgn="base" hangingPunct="0">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4pPr>
            <a:lvl5pPr marL="1828800" indent="0" algn="ctr" defTabSz="457200" rtl="0" eaLnBrk="0" fontAlgn="base" hangingPunct="0">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1600" b="1" dirty="0" smtClean="0">
                <a:solidFill>
                  <a:schemeClr val="tx1"/>
                </a:solidFill>
              </a:rPr>
              <a:t>GATE </a:t>
            </a:r>
            <a:r>
              <a:rPr lang="en-US" sz="1600" b="1" dirty="0" smtClean="0">
                <a:solidFill>
                  <a:schemeClr val="tx1"/>
                </a:solidFill>
              </a:rPr>
              <a:t>2017</a:t>
            </a:r>
            <a:endParaRPr lang="en-US" sz="1600" b="1" dirty="0" smtClean="0">
              <a:solidFill>
                <a:schemeClr val="tx1"/>
              </a:solidFill>
            </a:endParaRPr>
          </a:p>
          <a:p>
            <a:r>
              <a:rPr lang="en-US" sz="1600" b="1" dirty="0" smtClean="0">
                <a:solidFill>
                  <a:schemeClr val="tx1"/>
                </a:solidFill>
              </a:rPr>
              <a:t>Georgia Tech Student Center</a:t>
            </a:r>
          </a:p>
          <a:p>
            <a:r>
              <a:rPr lang="en-US" sz="1600" b="1" dirty="0" smtClean="0">
                <a:solidFill>
                  <a:schemeClr val="tx1"/>
                </a:solidFill>
              </a:rPr>
              <a:t>December </a:t>
            </a:r>
            <a:r>
              <a:rPr lang="en-US" sz="1600" b="1" dirty="0" smtClean="0">
                <a:solidFill>
                  <a:schemeClr val="tx1"/>
                </a:solidFill>
              </a:rPr>
              <a:t>8,</a:t>
            </a:r>
            <a:r>
              <a:rPr lang="en-US" sz="1600" b="1" dirty="0" smtClean="0">
                <a:solidFill>
                  <a:schemeClr val="tx1"/>
                </a:solidFill>
              </a:rPr>
              <a:t> 2017</a:t>
            </a:r>
            <a:endParaRPr lang="en-US" sz="1600" b="1" dirty="0">
              <a:solidFill>
                <a:schemeClr val="tx1"/>
              </a:solidFill>
            </a:endParaRPr>
          </a:p>
        </p:txBody>
      </p:sp>
      <p:pic>
        <p:nvPicPr>
          <p:cNvPr id="10" name="Picture 3" descr="GT Logo"/>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77200" y="5625147"/>
            <a:ext cx="762000"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s://lh6.googleusercontent.com/Cc7WtlROCWGBGCsPqWsodAH7f2yi3TBvE-5Gk_LS4meLHJ7ai_AA1BffD2hxdsdvDkvLu_al7eYgMGdF8D8Px5E1zEjT9iU40GiF2-U9KhTYFkiCmFqBlYFARK1skC08DA"/>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000" y="773906"/>
            <a:ext cx="2446978" cy="167640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403621" y="678656"/>
            <a:ext cx="8229600" cy="1143000"/>
          </a:xfrm>
        </p:spPr>
        <p:txBody>
          <a:bodyPr/>
          <a:lstStyle/>
          <a:p>
            <a:pPr algn="ctr"/>
            <a:r>
              <a:rPr lang="en-US" altLang="en-US" b="1" dirty="0" smtClean="0">
                <a:solidFill>
                  <a:schemeClr val="tx1"/>
                </a:solidFill>
              </a:rPr>
              <a:t>Amazon Echo </a:t>
            </a:r>
          </a:p>
        </p:txBody>
      </p:sp>
      <p:sp>
        <p:nvSpPr>
          <p:cNvPr id="82947" name="Content Placeholder 5"/>
          <p:cNvSpPr>
            <a:spLocks noGrp="1"/>
          </p:cNvSpPr>
          <p:nvPr>
            <p:ph type="body" idx="1"/>
          </p:nvPr>
        </p:nvSpPr>
        <p:spPr>
          <a:xfrm>
            <a:off x="4518421" y="1600200"/>
            <a:ext cx="4168379" cy="4525964"/>
          </a:xfrm>
        </p:spPr>
        <p:txBody>
          <a:bodyPr>
            <a:normAutofit/>
          </a:bodyPr>
          <a:lstStyle/>
          <a:p>
            <a:pPr>
              <a:buFont typeface="Arial" panose="020B0604020202020204" pitchFamily="34" charset="0"/>
              <a:buChar char="•"/>
              <a:defRPr/>
            </a:pPr>
            <a:r>
              <a:rPr lang="en-US" altLang="en-US" sz="2800" dirty="0"/>
              <a:t>Speech-controlled speaker system</a:t>
            </a:r>
          </a:p>
          <a:p>
            <a:pPr>
              <a:buFont typeface="Arial" panose="020B0604020202020204" pitchFamily="34" charset="0"/>
              <a:buChar char="•"/>
              <a:defRPr/>
            </a:pPr>
            <a:r>
              <a:rPr lang="en-US" altLang="en-US" sz="2800" dirty="0"/>
              <a:t>Voice recognition - further distances</a:t>
            </a:r>
          </a:p>
          <a:p>
            <a:pPr>
              <a:buFont typeface="Arial" panose="020B0604020202020204" pitchFamily="34" charset="0"/>
              <a:buChar char="•"/>
              <a:defRPr/>
            </a:pPr>
            <a:r>
              <a:rPr lang="en-US" altLang="en-US" sz="2800" dirty="0"/>
              <a:t>All functions are server side</a:t>
            </a:r>
          </a:p>
          <a:p>
            <a:pPr>
              <a:buFont typeface="Arial" panose="020B0604020202020204" pitchFamily="34" charset="0"/>
              <a:buChar char="•"/>
              <a:defRPr/>
            </a:pPr>
            <a:r>
              <a:rPr lang="en-US" altLang="en-US" sz="2800" dirty="0"/>
              <a:t>Compatible with many EC Brands</a:t>
            </a:r>
          </a:p>
          <a:p>
            <a:pPr>
              <a:buFont typeface="Arial" panose="020B0604020202020204" pitchFamily="34" charset="0"/>
              <a:buChar char="•"/>
              <a:defRPr/>
            </a:pPr>
            <a:r>
              <a:rPr lang="en-US" altLang="en-US" sz="2800" dirty="0"/>
              <a:t>$179.99</a:t>
            </a:r>
          </a:p>
        </p:txBody>
      </p:sp>
      <p:pic>
        <p:nvPicPr>
          <p:cNvPr id="3" name="Content Placeholder 2" descr="Amazon Echo Always ready, connected, and fast. Just ask. Amazon Echo is pictured with icons for several compatible applications like Pandora, iHeartRadio, Yelp, Wemo, Audible etc."/>
          <p:cNvPicPr>
            <a:picLocks noGrp="1" noChangeAspect="1"/>
          </p:cNvPicPr>
          <p:nvPr>
            <p:ph sz="half" idx="4294967295"/>
          </p:nvPr>
        </p:nvPicPr>
        <p:blipFill>
          <a:blip r:embed="rId2">
            <a:extLst>
              <a:ext uri="{28A0092B-C50C-407E-A947-70E740481C1C}">
                <a14:useLocalDpi xmlns:a14="http://schemas.microsoft.com/office/drawing/2010/main"/>
              </a:ext>
            </a:extLst>
          </a:blip>
          <a:stretch>
            <a:fillRect/>
          </a:stretch>
        </p:blipFill>
        <p:spPr>
          <a:xfrm>
            <a:off x="660797" y="1821656"/>
            <a:ext cx="3459138" cy="3709464"/>
          </a:xfrm>
        </p:spPr>
      </p:pic>
      <p:pic>
        <p:nvPicPr>
          <p:cNvPr id="4" name="Picture 3" descr="picture of amazon echo"/>
          <p:cNvPicPr>
            <a:picLocks noChangeAspect="1"/>
          </p:cNvPicPr>
          <p:nvPr/>
        </p:nvPicPr>
        <p:blipFill>
          <a:blip r:embed="rId3"/>
          <a:stretch>
            <a:fillRect/>
          </a:stretch>
        </p:blipFill>
        <p:spPr>
          <a:xfrm>
            <a:off x="435380" y="1741136"/>
            <a:ext cx="4166125" cy="4465549"/>
          </a:xfrm>
          <a:prstGeom prst="rect">
            <a:avLst/>
          </a:prstGeom>
        </p:spPr>
      </p:pic>
    </p:spTree>
    <p:extLst>
      <p:ext uri="{BB962C8B-B14F-4D97-AF65-F5344CB8AC3E}">
        <p14:creationId xmlns:p14="http://schemas.microsoft.com/office/powerpoint/2010/main" val="3784909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898071" y="609600"/>
            <a:ext cx="8229600" cy="1143000"/>
          </a:xfrm>
        </p:spPr>
        <p:txBody>
          <a:bodyPr/>
          <a:lstStyle/>
          <a:p>
            <a:r>
              <a:rPr lang="en-US" altLang="en-US" dirty="0" smtClean="0">
                <a:solidFill>
                  <a:schemeClr val="tx1"/>
                </a:solidFill>
              </a:rPr>
              <a:t>Philips Hue Light Bulbs</a:t>
            </a:r>
          </a:p>
        </p:txBody>
      </p:sp>
      <p:sp>
        <p:nvSpPr>
          <p:cNvPr id="82947" name="Content Placeholder 5"/>
          <p:cNvSpPr>
            <a:spLocks noGrp="1"/>
          </p:cNvSpPr>
          <p:nvPr>
            <p:ph type="body" idx="1"/>
          </p:nvPr>
        </p:nvSpPr>
        <p:spPr>
          <a:xfrm>
            <a:off x="457200" y="1600200"/>
            <a:ext cx="3846910" cy="4525964"/>
          </a:xfrm>
        </p:spPr>
        <p:txBody>
          <a:bodyPr>
            <a:normAutofit/>
          </a:bodyPr>
          <a:lstStyle/>
          <a:p>
            <a:pPr>
              <a:buFont typeface="Arial" panose="020B0604020202020204" pitchFamily="34" charset="0"/>
              <a:buChar char="•"/>
              <a:defRPr/>
            </a:pPr>
            <a:r>
              <a:rPr lang="en-US" altLang="en-US" sz="2800" dirty="0"/>
              <a:t>Wifi Connected</a:t>
            </a:r>
          </a:p>
          <a:p>
            <a:pPr>
              <a:buFont typeface="Arial" panose="020B0604020202020204" pitchFamily="34" charset="0"/>
              <a:buChar char="•"/>
              <a:defRPr/>
            </a:pPr>
            <a:r>
              <a:rPr lang="en-US" altLang="en-US" sz="2800" dirty="0"/>
              <a:t>Dimmable</a:t>
            </a:r>
          </a:p>
          <a:p>
            <a:pPr>
              <a:buFont typeface="Arial" panose="020B0604020202020204" pitchFamily="34" charset="0"/>
              <a:buChar char="•"/>
              <a:defRPr/>
            </a:pPr>
            <a:r>
              <a:rPr lang="en-US" altLang="en-US" sz="2800" dirty="0"/>
              <a:t>Displays Over 16 Million Colors</a:t>
            </a:r>
          </a:p>
          <a:p>
            <a:pPr>
              <a:buFont typeface="Arial" panose="020B0604020202020204" pitchFamily="34" charset="0"/>
              <a:buChar char="•"/>
              <a:defRPr/>
            </a:pPr>
            <a:r>
              <a:rPr lang="en-US" altLang="en-US" sz="2800" dirty="0"/>
              <a:t>Compatible with Amazon Echo</a:t>
            </a:r>
          </a:p>
          <a:p>
            <a:pPr>
              <a:buFont typeface="Arial" panose="020B0604020202020204" pitchFamily="34" charset="0"/>
              <a:buChar char="•"/>
              <a:defRPr/>
            </a:pPr>
            <a:r>
              <a:rPr lang="en-US" altLang="en-US" sz="2800" dirty="0"/>
              <a:t>Color Starter Kit $174.99</a:t>
            </a:r>
          </a:p>
        </p:txBody>
      </p:sp>
      <p:pic>
        <p:nvPicPr>
          <p:cNvPr id="4" name="Content Placeholder 3" descr="A Philips Hue Hub is shown with three Philips Hue Light Bulbs. The hub is a small square white box with a large round button on it. The bulbs are each showing a different color."/>
          <p:cNvPicPr>
            <a:picLocks noGrp="1" noChangeAspect="1"/>
          </p:cNvPicPr>
          <p:nvPr>
            <p:ph sz="half" idx="4294967295"/>
          </p:nvPr>
        </p:nvPicPr>
        <p:blipFill>
          <a:blip r:embed="rId2">
            <a:extLst>
              <a:ext uri="{28A0092B-C50C-407E-A947-70E740481C1C}">
                <a14:useLocalDpi xmlns:a14="http://schemas.microsoft.com/office/drawing/2010/main"/>
              </a:ext>
            </a:extLst>
          </a:blip>
          <a:stretch>
            <a:fillRect/>
          </a:stretch>
        </p:blipFill>
        <p:spPr>
          <a:xfrm>
            <a:off x="4572000" y="2174777"/>
            <a:ext cx="3951387" cy="3951387"/>
          </a:xfrm>
        </p:spPr>
      </p:pic>
      <p:pic>
        <p:nvPicPr>
          <p:cNvPr id="2" name="Picture 1" descr="picture of Philips Hue Light Bulb"/>
          <p:cNvPicPr>
            <a:picLocks noChangeAspect="1"/>
          </p:cNvPicPr>
          <p:nvPr/>
        </p:nvPicPr>
        <p:blipFill>
          <a:blip r:embed="rId3"/>
          <a:stretch>
            <a:fillRect/>
          </a:stretch>
        </p:blipFill>
        <p:spPr>
          <a:xfrm>
            <a:off x="3780673" y="1467332"/>
            <a:ext cx="4791700" cy="4791700"/>
          </a:xfrm>
          <a:prstGeom prst="rect">
            <a:avLst/>
          </a:prstGeom>
        </p:spPr>
      </p:pic>
    </p:spTree>
    <p:extLst>
      <p:ext uri="{BB962C8B-B14F-4D97-AF65-F5344CB8AC3E}">
        <p14:creationId xmlns:p14="http://schemas.microsoft.com/office/powerpoint/2010/main" val="452027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28600" y="846138"/>
            <a:ext cx="8229600" cy="1143000"/>
          </a:xfrm>
        </p:spPr>
        <p:txBody>
          <a:bodyPr/>
          <a:lstStyle/>
          <a:p>
            <a:pPr eaLnBrk="1" hangingPunct="1"/>
            <a:r>
              <a:rPr lang="en-US" altLang="en-US" dirty="0" smtClean="0">
                <a:latin typeface="Arial" pitchFamily="34" charset="0"/>
                <a:cs typeface="Arial" pitchFamily="34" charset="0"/>
              </a:rPr>
              <a:t>Consider this -  </a:t>
            </a:r>
          </a:p>
        </p:txBody>
      </p:sp>
      <p:sp>
        <p:nvSpPr>
          <p:cNvPr id="53251" name="Rectangle 3"/>
          <p:cNvSpPr>
            <a:spLocks noGrp="1" noChangeArrowheads="1"/>
          </p:cNvSpPr>
          <p:nvPr>
            <p:ph type="body" idx="1"/>
          </p:nvPr>
        </p:nvSpPr>
        <p:spPr>
          <a:xfrm>
            <a:off x="457200" y="2133600"/>
            <a:ext cx="8229600" cy="4525963"/>
          </a:xfrm>
        </p:spPr>
        <p:txBody>
          <a:bodyPr/>
          <a:lstStyle/>
          <a:p>
            <a:pPr eaLnBrk="1" hangingPunct="1">
              <a:lnSpc>
                <a:spcPct val="90000"/>
              </a:lnSpc>
            </a:pPr>
            <a:r>
              <a:rPr lang="en-US" altLang="en-US" dirty="0" smtClean="0">
                <a:latin typeface="Arial" pitchFamily="34" charset="0"/>
                <a:cs typeface="Arial" pitchFamily="34" charset="0"/>
              </a:rPr>
              <a:t>My Success relies on </a:t>
            </a:r>
          </a:p>
          <a:p>
            <a:pPr lvl="1" eaLnBrk="1" hangingPunct="1">
              <a:lnSpc>
                <a:spcPct val="90000"/>
              </a:lnSpc>
            </a:pPr>
            <a:r>
              <a:rPr lang="en-US" altLang="en-US" dirty="0" smtClean="0">
                <a:latin typeface="Arial" pitchFamily="34" charset="0"/>
                <a:cs typeface="Arial" pitchFamily="34" charset="0"/>
              </a:rPr>
              <a:t>Knowing Myself</a:t>
            </a:r>
          </a:p>
          <a:p>
            <a:pPr lvl="2" eaLnBrk="1" hangingPunct="1">
              <a:lnSpc>
                <a:spcPct val="90000"/>
              </a:lnSpc>
            </a:pPr>
            <a:r>
              <a:rPr lang="en-US" altLang="en-US" dirty="0" smtClean="0">
                <a:latin typeface="Arial" pitchFamily="34" charset="0"/>
                <a:cs typeface="Arial" pitchFamily="34" charset="0"/>
              </a:rPr>
              <a:t>Self-Exploration</a:t>
            </a:r>
          </a:p>
          <a:p>
            <a:pPr lvl="3" eaLnBrk="1" hangingPunct="1">
              <a:lnSpc>
                <a:spcPct val="90000"/>
              </a:lnSpc>
            </a:pPr>
            <a:r>
              <a:rPr lang="en-US" altLang="en-US" dirty="0" smtClean="0">
                <a:latin typeface="Arial" pitchFamily="34" charset="0"/>
                <a:cs typeface="Arial" pitchFamily="34" charset="0"/>
              </a:rPr>
              <a:t>Who Are You?</a:t>
            </a:r>
          </a:p>
          <a:p>
            <a:pPr lvl="2" eaLnBrk="1" hangingPunct="1">
              <a:lnSpc>
                <a:spcPct val="90000"/>
              </a:lnSpc>
            </a:pPr>
            <a:r>
              <a:rPr lang="en-US" altLang="en-US" dirty="0" smtClean="0">
                <a:latin typeface="Arial" pitchFamily="34" charset="0"/>
                <a:cs typeface="Arial" pitchFamily="34" charset="0"/>
              </a:rPr>
              <a:t>Learning Style</a:t>
            </a:r>
          </a:p>
          <a:p>
            <a:pPr lvl="3" eaLnBrk="1" hangingPunct="1">
              <a:lnSpc>
                <a:spcPct val="90000"/>
              </a:lnSpc>
            </a:pPr>
            <a:r>
              <a:rPr lang="en-US" altLang="en-US" dirty="0" smtClean="0">
                <a:latin typeface="Arial" pitchFamily="34" charset="0"/>
                <a:cs typeface="Arial" pitchFamily="34" charset="0"/>
              </a:rPr>
              <a:t>What is Your Learning Style?</a:t>
            </a:r>
          </a:p>
          <a:p>
            <a:pPr lvl="2" eaLnBrk="1" hangingPunct="1">
              <a:lnSpc>
                <a:spcPct val="90000"/>
              </a:lnSpc>
            </a:pPr>
            <a:r>
              <a:rPr lang="en-US" altLang="en-US" dirty="0" smtClean="0">
                <a:latin typeface="Arial" pitchFamily="34" charset="0"/>
                <a:cs typeface="Arial" pitchFamily="34" charset="0"/>
              </a:rPr>
              <a:t>Honestly Exploring – </a:t>
            </a:r>
          </a:p>
          <a:p>
            <a:pPr lvl="3" eaLnBrk="1" hangingPunct="1">
              <a:lnSpc>
                <a:spcPct val="90000"/>
              </a:lnSpc>
            </a:pPr>
            <a:r>
              <a:rPr lang="en-US" altLang="en-US" dirty="0" smtClean="0">
                <a:latin typeface="Arial" pitchFamily="34" charset="0"/>
                <a:cs typeface="Arial" pitchFamily="34" charset="0"/>
              </a:rPr>
              <a:t>What do I want to Do When I Grow Up?</a:t>
            </a:r>
          </a:p>
          <a:p>
            <a:pPr lvl="3" eaLnBrk="1" hangingPunct="1">
              <a:lnSpc>
                <a:spcPct val="90000"/>
              </a:lnSpc>
            </a:pPr>
            <a:r>
              <a:rPr lang="en-US" altLang="en-US" dirty="0" smtClean="0">
                <a:latin typeface="Arial" pitchFamily="34" charset="0"/>
                <a:cs typeface="Arial" pitchFamily="34" charset="0"/>
              </a:rPr>
              <a:t>What Assistive Technology do I need to accomplish my Goals?</a:t>
            </a:r>
          </a:p>
        </p:txBody>
      </p:sp>
      <p:pic>
        <p:nvPicPr>
          <p:cNvPr id="53252" name="Picture 3" descr="Photo of Bowl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12700"/>
            <a:ext cx="2319337"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5815012"/>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1437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609600"/>
            <a:ext cx="8229600" cy="1143000"/>
          </a:xfrm>
        </p:spPr>
        <p:txBody>
          <a:bodyPr/>
          <a:lstStyle/>
          <a:p>
            <a:pPr eaLnBrk="1" hangingPunct="1"/>
            <a:r>
              <a:rPr lang="en-US" altLang="en-US" dirty="0" smtClean="0">
                <a:latin typeface="Arial" pitchFamily="34" charset="0"/>
                <a:cs typeface="Arial" pitchFamily="34" charset="0"/>
              </a:rPr>
              <a:t>Consider this -  </a:t>
            </a:r>
          </a:p>
        </p:txBody>
      </p:sp>
      <p:sp>
        <p:nvSpPr>
          <p:cNvPr id="54275" name="Rectangle 3"/>
          <p:cNvSpPr>
            <a:spLocks noGrp="1" noChangeArrowheads="1"/>
          </p:cNvSpPr>
          <p:nvPr>
            <p:ph type="body" idx="1"/>
          </p:nvPr>
        </p:nvSpPr>
        <p:spPr>
          <a:xfrm>
            <a:off x="457200" y="1981200"/>
            <a:ext cx="8229600" cy="4525963"/>
          </a:xfrm>
        </p:spPr>
        <p:txBody>
          <a:bodyPr/>
          <a:lstStyle/>
          <a:p>
            <a:pPr eaLnBrk="1" hangingPunct="1">
              <a:lnSpc>
                <a:spcPct val="90000"/>
              </a:lnSpc>
            </a:pPr>
            <a:r>
              <a:rPr lang="en-US" altLang="en-US" dirty="0" smtClean="0">
                <a:latin typeface="Arial" pitchFamily="34" charset="0"/>
                <a:cs typeface="Arial" pitchFamily="34" charset="0"/>
              </a:rPr>
              <a:t>My Success relied on </a:t>
            </a:r>
          </a:p>
          <a:p>
            <a:pPr lvl="1" eaLnBrk="1" hangingPunct="1">
              <a:lnSpc>
                <a:spcPct val="90000"/>
              </a:lnSpc>
            </a:pPr>
            <a:r>
              <a:rPr lang="en-US" altLang="en-US" dirty="0" smtClean="0">
                <a:latin typeface="Arial" pitchFamily="34" charset="0"/>
                <a:cs typeface="Arial" pitchFamily="34" charset="0"/>
              </a:rPr>
              <a:t>Communication about My </a:t>
            </a:r>
            <a:r>
              <a:rPr lang="en-US" altLang="en-US" dirty="0" err="1" smtClean="0">
                <a:latin typeface="Arial" pitchFamily="34" charset="0"/>
                <a:cs typeface="Arial" pitchFamily="34" charset="0"/>
              </a:rPr>
              <a:t>disAbilities</a:t>
            </a:r>
            <a:endParaRPr lang="en-US" altLang="en-US" dirty="0" smtClean="0">
              <a:latin typeface="Arial" pitchFamily="34" charset="0"/>
              <a:cs typeface="Arial" pitchFamily="34" charset="0"/>
            </a:endParaRPr>
          </a:p>
          <a:p>
            <a:pPr lvl="2" eaLnBrk="1" hangingPunct="1">
              <a:lnSpc>
                <a:spcPct val="90000"/>
              </a:lnSpc>
            </a:pPr>
            <a:r>
              <a:rPr lang="en-US" altLang="en-US" dirty="0" smtClean="0">
                <a:latin typeface="Arial" pitchFamily="34" charset="0"/>
                <a:cs typeface="Arial" pitchFamily="34" charset="0"/>
              </a:rPr>
              <a:t>Understanding My </a:t>
            </a:r>
            <a:r>
              <a:rPr lang="en-US" altLang="en-US" dirty="0" err="1" smtClean="0">
                <a:latin typeface="Arial" pitchFamily="34" charset="0"/>
                <a:cs typeface="Arial" pitchFamily="34" charset="0"/>
              </a:rPr>
              <a:t>disAbility</a:t>
            </a:r>
            <a:endParaRPr lang="en-US" altLang="en-US" dirty="0" smtClean="0">
              <a:latin typeface="Arial" pitchFamily="34" charset="0"/>
              <a:cs typeface="Arial" pitchFamily="34" charset="0"/>
            </a:endParaRPr>
          </a:p>
          <a:p>
            <a:pPr lvl="3" eaLnBrk="1" hangingPunct="1">
              <a:lnSpc>
                <a:spcPct val="90000"/>
              </a:lnSpc>
            </a:pPr>
            <a:r>
              <a:rPr lang="en-US" altLang="en-US" dirty="0" smtClean="0">
                <a:latin typeface="Arial" pitchFamily="34" charset="0"/>
                <a:cs typeface="Arial" pitchFamily="34" charset="0"/>
              </a:rPr>
              <a:t>Language is Powerful</a:t>
            </a:r>
          </a:p>
          <a:p>
            <a:pPr lvl="3" eaLnBrk="1" hangingPunct="1">
              <a:lnSpc>
                <a:spcPct val="90000"/>
              </a:lnSpc>
            </a:pPr>
            <a:r>
              <a:rPr lang="en-US" altLang="en-US" dirty="0" smtClean="0">
                <a:latin typeface="Arial" pitchFamily="34" charset="0"/>
                <a:cs typeface="Arial" pitchFamily="34" charset="0"/>
              </a:rPr>
              <a:t>Talking with Housemates, Partners, Professors and Employers about my specific </a:t>
            </a:r>
            <a:r>
              <a:rPr lang="en-US" altLang="en-US" dirty="0" err="1" smtClean="0">
                <a:latin typeface="Arial" pitchFamily="34" charset="0"/>
                <a:cs typeface="Arial" pitchFamily="34" charset="0"/>
              </a:rPr>
              <a:t>disAbilities</a:t>
            </a:r>
            <a:endParaRPr lang="en-US" altLang="en-US" dirty="0" smtClean="0">
              <a:latin typeface="Arial" pitchFamily="34" charset="0"/>
              <a:cs typeface="Arial" pitchFamily="34" charset="0"/>
            </a:endParaRPr>
          </a:p>
          <a:p>
            <a:pPr lvl="3" eaLnBrk="1" hangingPunct="1">
              <a:lnSpc>
                <a:spcPct val="90000"/>
              </a:lnSpc>
            </a:pPr>
            <a:r>
              <a:rPr lang="en-US" altLang="en-US" dirty="0" smtClean="0">
                <a:latin typeface="Arial" pitchFamily="34" charset="0"/>
                <a:cs typeface="Arial" pitchFamily="34" charset="0"/>
              </a:rPr>
              <a:t>And Listening</a:t>
            </a:r>
          </a:p>
          <a:p>
            <a:pPr lvl="2" eaLnBrk="1" hangingPunct="1">
              <a:lnSpc>
                <a:spcPct val="90000"/>
              </a:lnSpc>
            </a:pPr>
            <a:r>
              <a:rPr lang="en-US" altLang="en-US" dirty="0" smtClean="0">
                <a:latin typeface="Arial" pitchFamily="34" charset="0"/>
                <a:cs typeface="Arial" pitchFamily="34" charset="0"/>
              </a:rPr>
              <a:t>Understanding My Weaknesses</a:t>
            </a:r>
          </a:p>
          <a:p>
            <a:pPr lvl="2" eaLnBrk="1" hangingPunct="1">
              <a:lnSpc>
                <a:spcPct val="90000"/>
              </a:lnSpc>
            </a:pPr>
            <a:r>
              <a:rPr lang="en-US" altLang="en-US" dirty="0" smtClean="0">
                <a:latin typeface="Arial" pitchFamily="34" charset="0"/>
                <a:cs typeface="Arial" pitchFamily="34" charset="0"/>
              </a:rPr>
              <a:t>Understanding My Strengths</a:t>
            </a:r>
          </a:p>
          <a:p>
            <a:pPr lvl="2" eaLnBrk="1" hangingPunct="1">
              <a:lnSpc>
                <a:spcPct val="90000"/>
              </a:lnSpc>
            </a:pPr>
            <a:endParaRPr lang="en-US" altLang="en-US" dirty="0" smtClean="0">
              <a:latin typeface="Arial" pitchFamily="34" charset="0"/>
              <a:cs typeface="Arial" pitchFamily="34" charset="0"/>
            </a:endParaRPr>
          </a:p>
          <a:p>
            <a:pPr lvl="2" eaLnBrk="1" hangingPunct="1">
              <a:lnSpc>
                <a:spcPct val="90000"/>
              </a:lnSpc>
              <a:buFontTx/>
              <a:buNone/>
            </a:pPr>
            <a:endParaRPr lang="en-US" altLang="en-US" dirty="0" smtClean="0">
              <a:latin typeface="Arial" pitchFamily="34" charset="0"/>
              <a:cs typeface="Arial" pitchFamily="34" charset="0"/>
            </a:endParaRPr>
          </a:p>
        </p:txBody>
      </p:sp>
      <p:pic>
        <p:nvPicPr>
          <p:cNvPr id="54276" name="Picture 3" descr="Photo of Bowl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12700"/>
            <a:ext cx="2319337"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4" descr="Photo of me pitchi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rot="6600000">
            <a:off x="6573838" y="4756150"/>
            <a:ext cx="1828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TFL Logo"/>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2400" y="5815012"/>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2098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09600" y="685800"/>
            <a:ext cx="8229600" cy="1143000"/>
          </a:xfrm>
        </p:spPr>
        <p:txBody>
          <a:bodyPr/>
          <a:lstStyle/>
          <a:p>
            <a:pPr eaLnBrk="1" hangingPunct="1"/>
            <a:r>
              <a:rPr lang="en-US" altLang="en-US" dirty="0" smtClean="0">
                <a:latin typeface="Arial" pitchFamily="34" charset="0"/>
                <a:cs typeface="Arial" pitchFamily="34" charset="0"/>
              </a:rPr>
              <a:t>Critical Conversations: Questions to Consider</a:t>
            </a:r>
          </a:p>
        </p:txBody>
      </p:sp>
      <p:sp>
        <p:nvSpPr>
          <p:cNvPr id="55299" name="Rectangle 3"/>
          <p:cNvSpPr>
            <a:spLocks noGrp="1" noChangeArrowheads="1"/>
          </p:cNvSpPr>
          <p:nvPr>
            <p:ph type="body" idx="1"/>
          </p:nvPr>
        </p:nvSpPr>
        <p:spPr>
          <a:xfrm>
            <a:off x="457200" y="2057400"/>
            <a:ext cx="8229600" cy="4525963"/>
          </a:xfrm>
        </p:spPr>
        <p:txBody>
          <a:bodyPr/>
          <a:lstStyle/>
          <a:p>
            <a:pPr eaLnBrk="1" hangingPunct="1"/>
            <a:r>
              <a:rPr lang="en-US" altLang="en-US" sz="2400" dirty="0" smtClean="0">
                <a:latin typeface="Arial" pitchFamily="34" charset="0"/>
                <a:cs typeface="Arial" pitchFamily="34" charset="0"/>
              </a:rPr>
              <a:t>How did You see yourself?</a:t>
            </a:r>
          </a:p>
          <a:p>
            <a:pPr lvl="1" eaLnBrk="1" hangingPunct="1"/>
            <a:r>
              <a:rPr lang="en-US" altLang="en-US" sz="2400" dirty="0" smtClean="0">
                <a:latin typeface="Arial" pitchFamily="34" charset="0"/>
                <a:cs typeface="Arial" pitchFamily="34" charset="0"/>
              </a:rPr>
              <a:t>Strengths</a:t>
            </a:r>
          </a:p>
          <a:p>
            <a:pPr lvl="1" eaLnBrk="1" hangingPunct="1"/>
            <a:r>
              <a:rPr lang="en-US" altLang="en-US" sz="2400" dirty="0" smtClean="0">
                <a:latin typeface="Arial" pitchFamily="34" charset="0"/>
                <a:cs typeface="Arial" pitchFamily="34" charset="0"/>
              </a:rPr>
              <a:t>Areas of weakness</a:t>
            </a:r>
          </a:p>
          <a:p>
            <a:pPr eaLnBrk="1" hangingPunct="1"/>
            <a:r>
              <a:rPr lang="en-US" altLang="en-US" sz="2400" dirty="0" smtClean="0">
                <a:latin typeface="Arial" pitchFamily="34" charset="0"/>
                <a:cs typeface="Arial" pitchFamily="34" charset="0"/>
              </a:rPr>
              <a:t>Talk with me about your disability.</a:t>
            </a:r>
          </a:p>
          <a:p>
            <a:pPr eaLnBrk="1" hangingPunct="1"/>
            <a:r>
              <a:rPr lang="en-US" altLang="en-US" sz="2400" dirty="0" smtClean="0">
                <a:latin typeface="Arial" pitchFamily="34" charset="0"/>
                <a:cs typeface="Arial" pitchFamily="34" charset="0"/>
              </a:rPr>
              <a:t>Where are You Headed?</a:t>
            </a:r>
          </a:p>
          <a:p>
            <a:pPr lvl="1" eaLnBrk="1" hangingPunct="1"/>
            <a:r>
              <a:rPr lang="en-US" altLang="en-US" sz="2400" dirty="0" smtClean="0">
                <a:latin typeface="Arial" pitchFamily="34" charset="0"/>
                <a:cs typeface="Arial" pitchFamily="34" charset="0"/>
              </a:rPr>
              <a:t>Got a Map?</a:t>
            </a:r>
          </a:p>
          <a:p>
            <a:pPr eaLnBrk="1" hangingPunct="1"/>
            <a:r>
              <a:rPr lang="en-US" altLang="en-US" sz="2400" dirty="0" smtClean="0">
                <a:latin typeface="Arial" pitchFamily="34" charset="0"/>
                <a:cs typeface="Arial" pitchFamily="34" charset="0"/>
              </a:rPr>
              <a:t>What do You Consider to be Success?</a:t>
            </a:r>
          </a:p>
          <a:p>
            <a:pPr eaLnBrk="1" hangingPunct="1"/>
            <a:r>
              <a:rPr lang="en-US" altLang="en-US" sz="2400" dirty="0" smtClean="0">
                <a:latin typeface="Arial" pitchFamily="34" charset="0"/>
                <a:cs typeface="Arial" pitchFamily="34" charset="0"/>
              </a:rPr>
              <a:t>What is Your Vision for Your Future?</a:t>
            </a:r>
          </a:p>
          <a:p>
            <a:pPr eaLnBrk="1" hangingPunct="1"/>
            <a:r>
              <a:rPr lang="en-US" altLang="en-US" sz="2400" dirty="0" smtClean="0">
                <a:latin typeface="Arial" pitchFamily="34" charset="0"/>
                <a:cs typeface="Arial" pitchFamily="34" charset="0"/>
              </a:rPr>
              <a:t>What is Our Collective Vision for the Future?</a:t>
            </a:r>
          </a:p>
          <a:p>
            <a:pPr eaLnBrk="1" hangingPunct="1"/>
            <a:r>
              <a:rPr lang="en-US" altLang="en-US" sz="2400" dirty="0" smtClean="0">
                <a:latin typeface="Arial" pitchFamily="34" charset="0"/>
                <a:cs typeface="Arial" pitchFamily="34" charset="0"/>
              </a:rPr>
              <a:t>Who is in/needs to be in Your Circle of Support?</a:t>
            </a:r>
          </a:p>
        </p:txBody>
      </p:sp>
    </p:spTree>
    <p:extLst>
      <p:ext uri="{BB962C8B-B14F-4D97-AF65-F5344CB8AC3E}">
        <p14:creationId xmlns:p14="http://schemas.microsoft.com/office/powerpoint/2010/main" val="14558899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Photo of web-2-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62200" y="2286000"/>
            <a:ext cx="4655850"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itle 1"/>
          <p:cNvSpPr>
            <a:spLocks noGrp="1"/>
          </p:cNvSpPr>
          <p:nvPr>
            <p:ph type="title"/>
          </p:nvPr>
        </p:nvSpPr>
        <p:spPr>
          <a:xfrm>
            <a:off x="1447800" y="685800"/>
            <a:ext cx="7467600" cy="1143000"/>
          </a:xfrm>
        </p:spPr>
        <p:txBody>
          <a:bodyPr/>
          <a:lstStyle/>
          <a:p>
            <a:pPr eaLnBrk="1" hangingPunct="1"/>
            <a:r>
              <a:rPr lang="en-US" altLang="en-US" dirty="0" smtClean="0">
                <a:latin typeface="Arial" pitchFamily="34" charset="0"/>
                <a:cs typeface="Arial" pitchFamily="34" charset="0"/>
              </a:rPr>
              <a:t>Living Your Best Life through…</a:t>
            </a:r>
          </a:p>
        </p:txBody>
      </p:sp>
    </p:spTree>
    <p:extLst>
      <p:ext uri="{BB962C8B-B14F-4D97-AF65-F5344CB8AC3E}">
        <p14:creationId xmlns:p14="http://schemas.microsoft.com/office/powerpoint/2010/main" val="12844585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0459" y="1524000"/>
            <a:ext cx="8610600" cy="4893647"/>
          </a:xfrm>
          <a:prstGeom prst="rect">
            <a:avLst/>
          </a:prstGeom>
          <a:noFill/>
        </p:spPr>
        <p:txBody>
          <a:bodyPr wrap="square" rtlCol="0">
            <a:spAutoFit/>
          </a:bodyPr>
          <a:lstStyle/>
          <a:p>
            <a:r>
              <a:rPr lang="en-US" sz="2000" dirty="0"/>
              <a:t>AMAC creates practical solutions that work, with a focus on utility, </a:t>
            </a:r>
          </a:p>
          <a:p>
            <a:r>
              <a:rPr lang="en-US" sz="2000" dirty="0"/>
              <a:t>ease of use, and high quality. </a:t>
            </a:r>
          </a:p>
          <a:p>
            <a:r>
              <a:rPr lang="en-US" sz="2000" dirty="0"/>
              <a:t> </a:t>
            </a:r>
          </a:p>
          <a:p>
            <a:pPr marL="342900" indent="-342900">
              <a:buFont typeface="Arial" pitchFamily="34" charset="0"/>
              <a:buChar char="•"/>
            </a:pPr>
            <a:r>
              <a:rPr lang="en-US" b="1" dirty="0"/>
              <a:t>Accessibility Consulting </a:t>
            </a:r>
            <a:r>
              <a:rPr lang="en-US" dirty="0"/>
              <a:t>focuses on organizational accessibility needs with evaluation, technical assistance, customer support, and website accessibility solutions.</a:t>
            </a:r>
          </a:p>
          <a:p>
            <a:pPr marL="342900" indent="-342900">
              <a:buFont typeface="Arial" pitchFamily="34" charset="0"/>
              <a:buChar char="•"/>
            </a:pPr>
            <a:r>
              <a:rPr lang="en-US" b="1" dirty="0"/>
              <a:t>Braille Services </a:t>
            </a:r>
            <a:r>
              <a:rPr lang="en-US" dirty="0"/>
              <a:t>produces customized projects from both print materials and electronic text including partial books and chapters or graphics only using cutting-edge technology.</a:t>
            </a:r>
          </a:p>
          <a:p>
            <a:pPr marL="342900" indent="-342900">
              <a:buFont typeface="Arial" pitchFamily="34" charset="0"/>
              <a:buChar char="•"/>
            </a:pPr>
            <a:r>
              <a:rPr lang="en-US" b="1" dirty="0"/>
              <a:t>Captioning Services </a:t>
            </a:r>
            <a:r>
              <a:rPr lang="en-US" dirty="0"/>
              <a:t>makes classrooms, meetings, labs and other audio environments fully accessible for deaf or hard-of-hearing.</a:t>
            </a:r>
          </a:p>
          <a:p>
            <a:pPr marL="342900" indent="-342900">
              <a:buFont typeface="Arial" pitchFamily="34" charset="0"/>
              <a:buChar char="•"/>
            </a:pPr>
            <a:r>
              <a:rPr lang="en-US" b="1" dirty="0"/>
              <a:t>Professional E-Text Producers </a:t>
            </a:r>
            <a:r>
              <a:rPr lang="en-US" dirty="0"/>
              <a:t>provide high-quality e-text in many formats such as PDF, DOC, DAISY, and HTML.</a:t>
            </a:r>
            <a:endParaRPr lang="en-US" b="1" dirty="0"/>
          </a:p>
          <a:p>
            <a:pPr marL="342900" indent="-342900">
              <a:buFont typeface="Arial" pitchFamily="34" charset="0"/>
              <a:buChar char="•"/>
            </a:pPr>
            <a:r>
              <a:rPr lang="en-US" b="1" dirty="0"/>
              <a:t>Certified Assistive Technology team </a:t>
            </a:r>
            <a:r>
              <a:rPr lang="en-US" dirty="0"/>
              <a:t>provides on-site and remote assessments, demonstrations, training and technical assistance for education, work, and daily living environments. </a:t>
            </a:r>
          </a:p>
          <a:p>
            <a:endParaRPr lang="en-US" b="1" dirty="0">
              <a:solidFill>
                <a:srgbClr val="005DA4"/>
              </a:solidFill>
              <a:latin typeface="Arial"/>
              <a:cs typeface="Arial"/>
            </a:endParaRPr>
          </a:p>
          <a:p>
            <a:r>
              <a:rPr lang="en-US" dirty="0"/>
              <a:t>For more information, please visit our website at </a:t>
            </a:r>
            <a:r>
              <a:rPr lang="en-US" dirty="0">
                <a:hlinkClick r:id="rId3"/>
              </a:rPr>
              <a:t>www.amacusg.org</a:t>
            </a:r>
            <a:endParaRPr lang="en-US" dirty="0"/>
          </a:p>
        </p:txBody>
      </p:sp>
      <p:sp>
        <p:nvSpPr>
          <p:cNvPr id="3" name="Title 2"/>
          <p:cNvSpPr>
            <a:spLocks noGrp="1"/>
          </p:cNvSpPr>
          <p:nvPr>
            <p:ph type="title" idx="4294967295"/>
          </p:nvPr>
        </p:nvSpPr>
        <p:spPr>
          <a:xfrm>
            <a:off x="757501" y="609600"/>
            <a:ext cx="8229600" cy="1143000"/>
          </a:xfrm>
          <a:prstGeom prst="rect">
            <a:avLst/>
          </a:prstGeom>
        </p:spPr>
        <p:txBody>
          <a:bodyPr/>
          <a:lstStyle/>
          <a:p>
            <a:pPr rtl="0" fontAlgn="base"/>
            <a:r>
              <a:rPr lang="en-US" sz="3600" kern="1200" dirty="0" smtClean="0">
                <a:solidFill>
                  <a:srgbClr val="000000"/>
                </a:solidFill>
                <a:effectLst/>
                <a:latin typeface="Arial Black"/>
                <a:ea typeface="MS PGothic"/>
                <a:cs typeface="Arial"/>
              </a:rPr>
              <a:t>Accessibility Made Smart</a:t>
            </a:r>
            <a:endParaRPr lang="en-US" dirty="0" smtClean="0">
              <a:effectLst/>
            </a:endParaRPr>
          </a:p>
          <a:p>
            <a:endParaRPr lang="en-US" dirty="0"/>
          </a:p>
        </p:txBody>
      </p:sp>
    </p:spTree>
    <p:extLst>
      <p:ext uri="{BB962C8B-B14F-4D97-AF65-F5344CB8AC3E}">
        <p14:creationId xmlns:p14="http://schemas.microsoft.com/office/powerpoint/2010/main" val="18665117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lstStyle/>
          <a:p>
            <a:r>
              <a:rPr lang="en-US" dirty="0" err="1"/>
              <a:t>TextHelp</a:t>
            </a:r>
            <a:endParaRPr lang="en-US" dirty="0"/>
          </a:p>
        </p:txBody>
      </p:sp>
      <p:sp>
        <p:nvSpPr>
          <p:cNvPr id="3" name="Content Placeholder 2"/>
          <p:cNvSpPr>
            <a:spLocks noGrp="1"/>
          </p:cNvSpPr>
          <p:nvPr>
            <p:ph sz="half" idx="1"/>
          </p:nvPr>
        </p:nvSpPr>
        <p:spPr/>
        <p:txBody>
          <a:bodyPr/>
          <a:lstStyle/>
          <a:p>
            <a:r>
              <a:rPr lang="en-US" dirty="0"/>
              <a:t>Text-to- Speech software</a:t>
            </a:r>
          </a:p>
          <a:p>
            <a:r>
              <a:rPr lang="en-US" dirty="0"/>
              <a:t>Helps improves reading skills</a:t>
            </a:r>
          </a:p>
          <a:p>
            <a:r>
              <a:rPr lang="en-US" dirty="0"/>
              <a:t>Built in text and picture dictionaries</a:t>
            </a:r>
          </a:p>
          <a:p>
            <a:r>
              <a:rPr lang="en-US" dirty="0"/>
              <a:t>Study skills highlighter</a:t>
            </a:r>
          </a:p>
          <a:p>
            <a:endParaRPr lang="en-US" dirty="0"/>
          </a:p>
        </p:txBody>
      </p:sp>
      <p:sp>
        <p:nvSpPr>
          <p:cNvPr id="4" name="Content Placeholder 3"/>
          <p:cNvSpPr>
            <a:spLocks noGrp="1"/>
          </p:cNvSpPr>
          <p:nvPr>
            <p:ph sz="half" idx="2"/>
          </p:nvPr>
        </p:nvSpPr>
        <p:spPr/>
        <p:txBody>
          <a:bodyPr/>
          <a:lstStyle/>
          <a:p>
            <a:r>
              <a:rPr lang="en-US" dirty="0"/>
              <a:t>Has a Google </a:t>
            </a:r>
            <a:r>
              <a:rPr lang="en-US" dirty="0" err="1"/>
              <a:t>Chrom</a:t>
            </a:r>
            <a:r>
              <a:rPr lang="en-US" dirty="0"/>
              <a:t> version</a:t>
            </a:r>
          </a:p>
          <a:p>
            <a:r>
              <a:rPr lang="en-US" dirty="0"/>
              <a:t>www.texthelp.com</a:t>
            </a:r>
          </a:p>
        </p:txBody>
      </p:sp>
      <p:pic>
        <p:nvPicPr>
          <p:cNvPr id="4099" name="Picture 3" descr="TextHel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811" y="3962400"/>
            <a:ext cx="3219450" cy="141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05588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lstStyle/>
          <a:p>
            <a:r>
              <a:rPr lang="en-US" dirty="0" err="1"/>
              <a:t>TextHelp</a:t>
            </a:r>
            <a:endParaRPr lang="en-US" dirty="0"/>
          </a:p>
        </p:txBody>
      </p:sp>
      <p:sp>
        <p:nvSpPr>
          <p:cNvPr id="3" name="Content Placeholder 2"/>
          <p:cNvSpPr>
            <a:spLocks noGrp="1"/>
          </p:cNvSpPr>
          <p:nvPr>
            <p:ph sz="half" idx="1"/>
          </p:nvPr>
        </p:nvSpPr>
        <p:spPr/>
        <p:txBody>
          <a:bodyPr/>
          <a:lstStyle/>
          <a:p>
            <a:r>
              <a:rPr lang="en-US" dirty="0"/>
              <a:t>Text-to- Speech software</a:t>
            </a:r>
          </a:p>
          <a:p>
            <a:r>
              <a:rPr lang="en-US" dirty="0"/>
              <a:t>Helps improves reading skills</a:t>
            </a:r>
          </a:p>
          <a:p>
            <a:r>
              <a:rPr lang="en-US" dirty="0"/>
              <a:t>Built in text and picture dictionaries</a:t>
            </a:r>
          </a:p>
          <a:p>
            <a:r>
              <a:rPr lang="en-US" dirty="0"/>
              <a:t>Study skills highlighter</a:t>
            </a:r>
          </a:p>
          <a:p>
            <a:endParaRPr lang="en-US" dirty="0"/>
          </a:p>
        </p:txBody>
      </p:sp>
      <p:sp>
        <p:nvSpPr>
          <p:cNvPr id="4" name="Content Placeholder 3"/>
          <p:cNvSpPr>
            <a:spLocks noGrp="1"/>
          </p:cNvSpPr>
          <p:nvPr>
            <p:ph sz="half" idx="2"/>
          </p:nvPr>
        </p:nvSpPr>
        <p:spPr/>
        <p:txBody>
          <a:bodyPr/>
          <a:lstStyle/>
          <a:p>
            <a:r>
              <a:rPr lang="en-US" dirty="0"/>
              <a:t>Has a Google </a:t>
            </a:r>
            <a:r>
              <a:rPr lang="en-US" dirty="0" err="1"/>
              <a:t>Chrom</a:t>
            </a:r>
            <a:r>
              <a:rPr lang="en-US" dirty="0"/>
              <a:t> version</a:t>
            </a:r>
          </a:p>
          <a:p>
            <a:r>
              <a:rPr lang="en-US" dirty="0"/>
              <a:t>www.texthelp.com</a:t>
            </a:r>
          </a:p>
        </p:txBody>
      </p:sp>
      <p:pic>
        <p:nvPicPr>
          <p:cNvPr id="4099" name="Picture 3" descr="TextHel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811" y="3962400"/>
            <a:ext cx="3219450" cy="141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5267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3581400" cy="762000"/>
          </a:xfrm>
        </p:spPr>
        <p:txBody>
          <a:bodyPr/>
          <a:lstStyle/>
          <a:p>
            <a:pPr algn="l"/>
            <a:r>
              <a:rPr lang="en-US" sz="3200" dirty="0" smtClean="0">
                <a:solidFill>
                  <a:srgbClr val="FFFFFF"/>
                </a:solidFill>
                <a:latin typeface="Arial" panose="020B0604020202020204" pitchFamily="34" charset="0"/>
                <a:cs typeface="Arial" panose="020B0604020202020204" pitchFamily="34" charset="0"/>
              </a:rPr>
              <a:t>Read &amp; Write </a:t>
            </a:r>
            <a:r>
              <a:rPr lang="en-US" sz="3200" dirty="0">
                <a:solidFill>
                  <a:srgbClr val="FFFFFF"/>
                </a:solidFill>
                <a:latin typeface="Arial" panose="020B0604020202020204" pitchFamily="34" charset="0"/>
                <a:cs typeface="Arial" panose="020B0604020202020204" pitchFamily="34" charset="0"/>
              </a:rPr>
              <a:t>Gold</a:t>
            </a:r>
          </a:p>
        </p:txBody>
      </p:sp>
      <p:sp>
        <p:nvSpPr>
          <p:cNvPr id="3" name="Text Placeholder 2"/>
          <p:cNvSpPr>
            <a:spLocks noGrp="1"/>
          </p:cNvSpPr>
          <p:nvPr>
            <p:ph type="body" sz="half" idx="1"/>
          </p:nvPr>
        </p:nvSpPr>
        <p:spPr>
          <a:xfrm>
            <a:off x="2286000" y="1600200"/>
            <a:ext cx="4487091" cy="1676400"/>
          </a:xfrm>
        </p:spPr>
        <p:txBody>
          <a:bodyPr/>
          <a:lstStyle/>
          <a:p>
            <a:pPr>
              <a:buFont typeface="Arial" charset="0"/>
              <a:buChar char="•"/>
              <a:defRPr/>
            </a:pPr>
            <a:r>
              <a:rPr lang="en-US" sz="2200" dirty="0" smtClean="0">
                <a:ea typeface="MS PGothic" charset="0"/>
              </a:rPr>
              <a:t>Read &amp; Write </a:t>
            </a:r>
            <a:r>
              <a:rPr lang="en-US" sz="2200" dirty="0">
                <a:ea typeface="MS PGothic" charset="0"/>
              </a:rPr>
              <a:t>Gold</a:t>
            </a:r>
          </a:p>
          <a:p>
            <a:pPr lvl="1">
              <a:buFont typeface="Arial" charset="0"/>
              <a:buChar char="–"/>
              <a:defRPr/>
            </a:pPr>
            <a:r>
              <a:rPr lang="en-US" sz="2000" dirty="0">
                <a:ea typeface="MS PGothic" charset="0"/>
              </a:rPr>
              <a:t>PC and Mac Compatible</a:t>
            </a:r>
          </a:p>
          <a:p>
            <a:pPr lvl="1">
              <a:buFont typeface="Arial" charset="0"/>
              <a:buChar char="–"/>
              <a:defRPr/>
            </a:pPr>
            <a:r>
              <a:rPr lang="en-US" sz="2000" dirty="0">
                <a:ea typeface="MS PGothic" charset="0"/>
              </a:rPr>
              <a:t>PDFs, DOCs, DAISY, and Webpages</a:t>
            </a:r>
          </a:p>
          <a:p>
            <a:pPr lvl="1">
              <a:buFont typeface="Arial" charset="0"/>
              <a:buChar char="–"/>
              <a:defRPr/>
            </a:pPr>
            <a:r>
              <a:rPr lang="en-US" sz="2000" dirty="0">
                <a:ea typeface="MS PGothic" charset="0"/>
              </a:rPr>
              <a:t>Synchronous highlighting</a:t>
            </a:r>
          </a:p>
        </p:txBody>
      </p:sp>
      <p:pic>
        <p:nvPicPr>
          <p:cNvPr id="9" name="Picture 8" descr="A screenshot of the Reading toolbar in Read &amp; Write Gold."/>
          <p:cNvPicPr>
            <a:picLocks noChangeAspect="1"/>
          </p:cNvPicPr>
          <p:nvPr/>
        </p:nvPicPr>
        <p:blipFill rotWithShape="1">
          <a:blip r:embed="rId3">
            <a:extLst>
              <a:ext uri="{28A0092B-C50C-407E-A947-70E740481C1C}">
                <a14:useLocalDpi xmlns:a14="http://schemas.microsoft.com/office/drawing/2010/main" val="0"/>
              </a:ext>
            </a:extLst>
          </a:blip>
          <a:srcRect l="3442" t="6434" r="3905"/>
          <a:stretch/>
        </p:blipFill>
        <p:spPr>
          <a:xfrm>
            <a:off x="1147504" y="3657600"/>
            <a:ext cx="7234496" cy="1536469"/>
          </a:xfrm>
          <a:prstGeom prst="rect">
            <a:avLst/>
          </a:prstGeom>
        </p:spPr>
      </p:pic>
      <p:pic>
        <p:nvPicPr>
          <p:cNvPr id="10" name="Picture 9" descr="Logo for Read and Writ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6447" y="6248400"/>
            <a:ext cx="2051353" cy="497298"/>
          </a:xfrm>
          <a:prstGeom prst="rect">
            <a:avLst/>
          </a:prstGeom>
        </p:spPr>
      </p:pic>
    </p:spTree>
    <p:extLst>
      <p:ext uri="{BB962C8B-B14F-4D97-AF65-F5344CB8AC3E}">
        <p14:creationId xmlns:p14="http://schemas.microsoft.com/office/powerpoint/2010/main" val="240627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4461" y="1959058"/>
            <a:ext cx="8501149" cy="4906963"/>
          </a:xfrm>
        </p:spPr>
        <p:txBody>
          <a:bodyPr>
            <a:normAutofit lnSpcReduction="10000"/>
          </a:bodyPr>
          <a:lstStyle/>
          <a:p>
            <a:pPr marL="0" indent="0">
              <a:buNone/>
            </a:pPr>
            <a:r>
              <a:rPr lang="en-US" sz="2000" dirty="0" smtClean="0"/>
              <a:t>This</a:t>
            </a:r>
            <a:r>
              <a:rPr lang="en-US" sz="2000" dirty="0"/>
              <a:t> session will focus on a personal journey of living with learning </a:t>
            </a:r>
            <a:r>
              <a:rPr lang="en-US" sz="2000" dirty="0" err="1"/>
              <a:t>disAbilities</a:t>
            </a:r>
            <a:r>
              <a:rPr lang="en-US" sz="2000" dirty="0"/>
              <a:t> and the transformational power of assistive technology (AT). We will explore the collective role each of us play in promoting student success beyond the educational environment and the powerful role of AT in this process. We will examine outcomes that can occur when self-advocacy, inclusion, universal design for learning and appropriate assistive technology solutions are integrated into the lives of individuals with </a:t>
            </a:r>
            <a:r>
              <a:rPr lang="en-US" sz="2000" dirty="0" err="1"/>
              <a:t>disAbilities</a:t>
            </a:r>
            <a:r>
              <a:rPr lang="en-US" sz="2000" dirty="0"/>
              <a:t>. This session will provide participants with helpful tips, opportunities to explore emerging trends and identify specific AT strategies and solutions to promote success in the school setting and that can ultimately assist with smooth transitions into the workplace and community. </a:t>
            </a:r>
          </a:p>
          <a:p>
            <a:pPr marL="0" indent="0">
              <a:buNone/>
            </a:pPr>
            <a:r>
              <a:rPr lang="en-US" sz="2400" dirty="0" smtClean="0"/>
              <a:t>…</a:t>
            </a:r>
            <a:r>
              <a:rPr lang="en-US" sz="2400" dirty="0"/>
              <a:t>all in 60 minutes!</a:t>
            </a:r>
            <a:r>
              <a:rPr lang="en-US" dirty="0"/>
              <a:t/>
            </a:r>
            <a:br>
              <a:rPr lang="en-US" dirty="0"/>
            </a:br>
            <a:r>
              <a:rPr lang="en-US" dirty="0"/>
              <a:t/>
            </a:r>
            <a:br>
              <a:rPr lang="en-US" dirty="0"/>
            </a:br>
            <a:r>
              <a:rPr lang="en-US" sz="2300" i="1" dirty="0"/>
              <a:t>For Handouts: </a:t>
            </a:r>
            <a:r>
              <a:rPr lang="en-US" sz="2300" i="1" dirty="0">
                <a:hlinkClick r:id="rId2"/>
              </a:rPr>
              <a:t>http://www.gatfl.gatech.edu/tflwiki</a:t>
            </a:r>
            <a:r>
              <a:rPr lang="en-US" sz="2300" i="1" dirty="0"/>
              <a:t> </a:t>
            </a:r>
          </a:p>
        </p:txBody>
      </p:sp>
      <p:pic>
        <p:nvPicPr>
          <p:cNvPr id="4" name="Picture 2" descr="TFL Logo"/>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24800" y="5791200"/>
            <a:ext cx="1034926"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98042" y="685800"/>
            <a:ext cx="8229600" cy="1143000"/>
          </a:xfrm>
        </p:spPr>
        <p:txBody>
          <a:bodyPr/>
          <a:lstStyle/>
          <a:p>
            <a:pPr rtl="0" fontAlgn="base"/>
            <a:r>
              <a:rPr lang="en-US" sz="3200" b="1" kern="1200" dirty="0" smtClean="0">
                <a:solidFill>
                  <a:srgbClr val="000000"/>
                </a:solidFill>
                <a:effectLst/>
                <a:latin typeface="Calibri"/>
                <a:ea typeface="MS PGothic"/>
                <a:cs typeface="+mn-cs"/>
              </a:rPr>
              <a:t>Living Your Best Life: </a:t>
            </a:r>
            <a:br>
              <a:rPr lang="en-US" sz="3200" b="1" kern="1200" dirty="0" smtClean="0">
                <a:solidFill>
                  <a:srgbClr val="000000"/>
                </a:solidFill>
                <a:effectLst/>
                <a:latin typeface="Calibri"/>
                <a:ea typeface="MS PGothic"/>
                <a:cs typeface="+mn-cs"/>
              </a:rPr>
            </a:br>
            <a:r>
              <a:rPr lang="en-US" sz="3200" b="1" kern="1200" dirty="0" smtClean="0">
                <a:solidFill>
                  <a:srgbClr val="000000"/>
                </a:solidFill>
                <a:effectLst/>
                <a:latin typeface="Calibri"/>
                <a:ea typeface="MS PGothic"/>
                <a:cs typeface="+mn-cs"/>
              </a:rPr>
              <a:t>The Power of Assistive Technology!</a:t>
            </a:r>
            <a:endParaRPr lang="en-US" dirty="0" smtClean="0">
              <a:effectLst/>
            </a:endParaRPr>
          </a:p>
          <a:p>
            <a:endParaRPr lang="en-US" dirty="0"/>
          </a:p>
        </p:txBody>
      </p:sp>
    </p:spTree>
    <p:extLst>
      <p:ext uri="{BB962C8B-B14F-4D97-AF65-F5344CB8AC3E}">
        <p14:creationId xmlns:p14="http://schemas.microsoft.com/office/powerpoint/2010/main" val="25914015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864047" cy="762000"/>
          </a:xfrm>
        </p:spPr>
        <p:txBody>
          <a:bodyPr/>
          <a:lstStyle/>
          <a:p>
            <a:pPr algn="l"/>
            <a:r>
              <a:rPr lang="en-US" sz="3200" dirty="0">
                <a:solidFill>
                  <a:srgbClr val="FFFFFF"/>
                </a:solidFill>
                <a:latin typeface="Arial" panose="020B0604020202020204" pitchFamily="34" charset="0"/>
                <a:cs typeface="Arial" panose="020B0604020202020204" pitchFamily="34" charset="0"/>
              </a:rPr>
              <a:t>Read &amp; Write Gold </a:t>
            </a:r>
            <a:r>
              <a:rPr lang="en-US" sz="2800" dirty="0">
                <a:solidFill>
                  <a:srgbClr val="FFFFFF"/>
                </a:solidFill>
                <a:latin typeface="Arial" panose="020B0604020202020204" pitchFamily="34" charset="0"/>
                <a:cs typeface="Arial" panose="020B0604020202020204" pitchFamily="34" charset="0"/>
              </a:rPr>
              <a:t>(additional features)</a:t>
            </a:r>
          </a:p>
        </p:txBody>
      </p:sp>
      <p:sp>
        <p:nvSpPr>
          <p:cNvPr id="3" name="Text Placeholder 2"/>
          <p:cNvSpPr>
            <a:spLocks noGrp="1"/>
          </p:cNvSpPr>
          <p:nvPr>
            <p:ph type="body" sz="half" idx="1"/>
          </p:nvPr>
        </p:nvSpPr>
        <p:spPr>
          <a:xfrm>
            <a:off x="704504" y="1524000"/>
            <a:ext cx="7753696" cy="914400"/>
          </a:xfrm>
        </p:spPr>
        <p:txBody>
          <a:bodyPr/>
          <a:lstStyle/>
          <a:p>
            <a:pPr>
              <a:buFont typeface="Arial" charset="0"/>
              <a:buChar char="•"/>
              <a:defRPr/>
            </a:pPr>
            <a:r>
              <a:rPr lang="en-US" sz="2200" dirty="0" smtClean="0">
                <a:ea typeface="MS PGothic" charset="0"/>
              </a:rPr>
              <a:t>Read &amp; Write </a:t>
            </a:r>
            <a:r>
              <a:rPr lang="en-US" sz="2200" dirty="0">
                <a:ea typeface="MS PGothic" charset="0"/>
              </a:rPr>
              <a:t>Gold</a:t>
            </a:r>
          </a:p>
          <a:p>
            <a:pPr lvl="1">
              <a:buFont typeface="Arial" charset="0"/>
              <a:buChar char="–"/>
              <a:defRPr/>
            </a:pPr>
            <a:r>
              <a:rPr lang="en-US" sz="2000" dirty="0">
                <a:ea typeface="MS PGothic" charset="0"/>
              </a:rPr>
              <a:t>Multiple tool bars to assist with study skills, research and writing</a:t>
            </a:r>
          </a:p>
        </p:txBody>
      </p:sp>
      <p:pic>
        <p:nvPicPr>
          <p:cNvPr id="6" name="Picture 5" descr="A screenshot that shows the various additional features available in Read &amp; Write Gold that can be grouped into toolba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219" y="2438400"/>
            <a:ext cx="8227581" cy="3657600"/>
          </a:xfrm>
          <a:prstGeom prst="rect">
            <a:avLst/>
          </a:prstGeom>
        </p:spPr>
      </p:pic>
      <p:pic>
        <p:nvPicPr>
          <p:cNvPr id="10" name="Picture 9" descr="Logo for Read and Writ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6447" y="6248400"/>
            <a:ext cx="2051353" cy="497298"/>
          </a:xfrm>
          <a:prstGeom prst="rect">
            <a:avLst/>
          </a:prstGeom>
        </p:spPr>
      </p:pic>
    </p:spTree>
    <p:extLst>
      <p:ext uri="{BB962C8B-B14F-4D97-AF65-F5344CB8AC3E}">
        <p14:creationId xmlns:p14="http://schemas.microsoft.com/office/powerpoint/2010/main" val="1858812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418" y="533400"/>
            <a:ext cx="8229600" cy="1143000"/>
          </a:xfrm>
        </p:spPr>
        <p:txBody>
          <a:bodyPr/>
          <a:lstStyle/>
          <a:p>
            <a:r>
              <a:rPr lang="en-US" dirty="0"/>
              <a:t>Ginger</a:t>
            </a:r>
          </a:p>
        </p:txBody>
      </p:sp>
      <p:sp>
        <p:nvSpPr>
          <p:cNvPr id="3" name="Content Placeholder 2"/>
          <p:cNvSpPr>
            <a:spLocks noGrp="1"/>
          </p:cNvSpPr>
          <p:nvPr>
            <p:ph sz="half" idx="1"/>
          </p:nvPr>
        </p:nvSpPr>
        <p:spPr/>
        <p:txBody>
          <a:bodyPr/>
          <a:lstStyle/>
          <a:p>
            <a:r>
              <a:rPr lang="en-US" dirty="0"/>
              <a:t>Online grammar and spell checker</a:t>
            </a:r>
          </a:p>
          <a:p>
            <a:r>
              <a:rPr lang="en-US" dirty="0"/>
              <a:t>Can see corrections as you type or use Ginger Proofreader to scan the entire document for mistakes</a:t>
            </a:r>
          </a:p>
          <a:p>
            <a:r>
              <a:rPr lang="en-US" dirty="0"/>
              <a:t>Will read corrections out loud</a:t>
            </a:r>
          </a:p>
        </p:txBody>
      </p:sp>
      <p:sp>
        <p:nvSpPr>
          <p:cNvPr id="4" name="Content Placeholder 3"/>
          <p:cNvSpPr>
            <a:spLocks noGrp="1"/>
          </p:cNvSpPr>
          <p:nvPr>
            <p:ph sz="half" idx="2"/>
          </p:nvPr>
        </p:nvSpPr>
        <p:spPr/>
        <p:txBody>
          <a:bodyPr/>
          <a:lstStyle/>
          <a:p>
            <a:r>
              <a:rPr lang="en-US" dirty="0"/>
              <a:t>Has a mobile Android, iOS and Windows</a:t>
            </a:r>
          </a:p>
          <a:p>
            <a:r>
              <a:rPr lang="en-US" dirty="0"/>
              <a:t>Works inside Word and emails</a:t>
            </a:r>
          </a:p>
          <a:p>
            <a:r>
              <a:rPr lang="en-US" dirty="0"/>
              <a:t>Text to Speech</a:t>
            </a:r>
          </a:p>
          <a:p>
            <a:pPr lvl="1"/>
            <a:r>
              <a:rPr lang="en-US" dirty="0"/>
              <a:t>Read emails and docs</a:t>
            </a:r>
          </a:p>
          <a:p>
            <a:pPr lvl="1"/>
            <a:r>
              <a:rPr lang="en-US" dirty="0"/>
              <a:t>Can choose voice and accent</a:t>
            </a:r>
          </a:p>
          <a:p>
            <a:r>
              <a:rPr lang="en-US" dirty="0">
                <a:hlinkClick r:id="rId3"/>
              </a:rPr>
              <a:t>Ginger Demo</a:t>
            </a:r>
            <a:endParaRPr lang="en-US" dirty="0"/>
          </a:p>
          <a:p>
            <a:endParaRPr lang="en-US" dirty="0"/>
          </a:p>
        </p:txBody>
      </p:sp>
      <p:pic>
        <p:nvPicPr>
          <p:cNvPr id="2050" name="Picture 2" descr="AT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0" y="4953000"/>
            <a:ext cx="1676400"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93515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609600"/>
            <a:ext cx="8229600" cy="1143000"/>
          </a:xfrm>
        </p:spPr>
        <p:txBody>
          <a:bodyPr/>
          <a:lstStyle/>
          <a:p>
            <a:pPr algn="l"/>
            <a:r>
              <a:rPr lang="en-US" sz="4000" dirty="0" smtClean="0"/>
              <a:t>Speech Recognition</a:t>
            </a:r>
            <a:br>
              <a:rPr lang="en-US" sz="4000" dirty="0" smtClean="0"/>
            </a:br>
            <a:endParaRPr lang="en-US" sz="4000" dirty="0"/>
          </a:p>
        </p:txBody>
      </p:sp>
      <p:pic>
        <p:nvPicPr>
          <p:cNvPr id="5122" name="Picture 2" descr="Surface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1371600"/>
            <a:ext cx="8894763"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7316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707"/>
            <a:ext cx="8458200" cy="533400"/>
          </a:xfrm>
        </p:spPr>
        <p:txBody>
          <a:bodyPr>
            <a:normAutofit/>
          </a:bodyPr>
          <a:lstStyle/>
          <a:p>
            <a:pPr algn="ctr"/>
            <a:r>
              <a:rPr lang="en-US" sz="2800" b="1" dirty="0">
                <a:solidFill>
                  <a:schemeClr val="bg1"/>
                </a:solidFill>
              </a:rPr>
              <a:t>Low Tech AT Solutions</a:t>
            </a:r>
          </a:p>
        </p:txBody>
      </p:sp>
      <p:pic>
        <p:nvPicPr>
          <p:cNvPr id="1026" name="Picture 2" descr="AT imag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176337"/>
            <a:ext cx="5314950" cy="452115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T ima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4353614"/>
            <a:ext cx="2722562" cy="2041922"/>
          </a:xfrm>
          <a:prstGeom prst="rect">
            <a:avLst/>
          </a:prstGeom>
        </p:spPr>
      </p:pic>
    </p:spTree>
    <p:extLst>
      <p:ext uri="{BB962C8B-B14F-4D97-AF65-F5344CB8AC3E}">
        <p14:creationId xmlns:p14="http://schemas.microsoft.com/office/powerpoint/2010/main" val="36698123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idx="4294967295"/>
          </p:nvPr>
        </p:nvSpPr>
        <p:spPr bwMode="auto">
          <a:xfrm>
            <a:off x="685800" y="685800"/>
            <a:ext cx="7772400" cy="914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eaLnBrk="1" hangingPunct="1"/>
            <a:r>
              <a:rPr lang="en-US" sz="4000" dirty="0"/>
              <a:t>Apple iPad Pro/Air/Mini</a:t>
            </a:r>
          </a:p>
        </p:txBody>
      </p:sp>
      <p:sp>
        <p:nvSpPr>
          <p:cNvPr id="26628" name="Text Placeholder 7"/>
          <p:cNvSpPr>
            <a:spLocks noGrp="1"/>
          </p:cNvSpPr>
          <p:nvPr>
            <p:ph type="body" sz="half" idx="4294967295"/>
          </p:nvPr>
        </p:nvSpPr>
        <p:spPr>
          <a:xfrm>
            <a:off x="505691" y="1600200"/>
            <a:ext cx="3456709" cy="4800600"/>
          </a:xfrm>
          <a:prstGeom prst="rect">
            <a:avLst/>
          </a:prstGeom>
        </p:spPr>
        <p:txBody>
          <a:bodyPr>
            <a:normAutofit fontScale="85000" lnSpcReduction="20000"/>
          </a:bodyPr>
          <a:lstStyle/>
          <a:p>
            <a:pPr defTabSz="914400" eaLnBrk="1" fontAlgn="auto" hangingPunct="1">
              <a:spcAft>
                <a:spcPts val="0"/>
              </a:spcAft>
              <a:buFont typeface="Wingdings" pitchFamily="2" charset="2"/>
              <a:buChar char="§"/>
              <a:defRPr/>
            </a:pPr>
            <a:endParaRPr lang="en-US" sz="2400" dirty="0">
              <a:solidFill>
                <a:srgbClr val="FF0000"/>
              </a:solidFill>
              <a:ea typeface="ＭＳ Ｐゴシック" pitchFamily="34" charset="-128"/>
              <a:cs typeface="+mn-cs"/>
            </a:endParaRP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Multi - touch screen</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Smart Keyboard with iPad Pro</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New iOS 9</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Millions of apps</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Surf web</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iTunes</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HD Video</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Organization</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Accessibility </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Books</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Photos</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Speakers</a:t>
            </a:r>
          </a:p>
          <a:p>
            <a:pPr defTabSz="914400" eaLnBrk="1" fontAlgn="auto" hangingPunct="1">
              <a:spcAft>
                <a:spcPts val="0"/>
              </a:spcAft>
              <a:buFont typeface="Wingdings" pitchFamily="2" charset="2"/>
              <a:buChar char="§"/>
              <a:defRPr/>
            </a:pPr>
            <a:r>
              <a:rPr lang="en-US" sz="2400" dirty="0">
                <a:ea typeface="ＭＳ Ｐゴシック" pitchFamily="34" charset="-128"/>
                <a:cs typeface="+mn-cs"/>
              </a:rPr>
              <a:t>5.0 megapixel camera</a:t>
            </a:r>
          </a:p>
          <a:p>
            <a:pPr defTabSz="914400" eaLnBrk="1" fontAlgn="auto" hangingPunct="1">
              <a:spcAft>
                <a:spcPts val="0"/>
              </a:spcAft>
              <a:buFont typeface="Wingdings" pitchFamily="2" charset="2"/>
              <a:buChar char="§"/>
              <a:defRPr/>
            </a:pPr>
            <a:endParaRPr lang="en-US" sz="2400" b="1" dirty="0">
              <a:solidFill>
                <a:srgbClr val="FF0000"/>
              </a:solidFill>
              <a:ea typeface="ＭＳ Ｐゴシック" pitchFamily="34" charset="-128"/>
              <a:cs typeface="+mn-cs"/>
            </a:endParaRPr>
          </a:p>
          <a:p>
            <a:pPr defTabSz="914400" eaLnBrk="1" fontAlgn="auto" hangingPunct="1">
              <a:spcAft>
                <a:spcPts val="0"/>
              </a:spcAft>
              <a:buFont typeface="Wingdings" pitchFamily="2" charset="2"/>
              <a:buChar char="§"/>
              <a:defRPr/>
            </a:pPr>
            <a:endParaRPr lang="en-US" sz="2400" dirty="0">
              <a:ea typeface="ＭＳ Ｐゴシック" pitchFamily="34" charset="-128"/>
              <a:cs typeface="+mn-cs"/>
            </a:endParaRPr>
          </a:p>
          <a:p>
            <a:pPr defTabSz="914400" eaLnBrk="1" fontAlgn="auto" hangingPunct="1">
              <a:spcAft>
                <a:spcPts val="0"/>
              </a:spcAft>
              <a:buFont typeface="Wingdings" pitchFamily="2" charset="2"/>
              <a:buChar char="§"/>
              <a:defRPr/>
            </a:pPr>
            <a:endParaRPr lang="en-US" sz="2400" dirty="0">
              <a:ea typeface="ＭＳ Ｐゴシック" pitchFamily="34" charset="-128"/>
              <a:cs typeface="+mn-cs"/>
            </a:endParaRPr>
          </a:p>
        </p:txBody>
      </p:sp>
      <p:pic>
        <p:nvPicPr>
          <p:cNvPr id="4" name="Picture 3" descr="Picture of iPad Pro, Air and Mini"/>
          <p:cNvPicPr>
            <a:picLocks noChangeAspect="1"/>
          </p:cNvPicPr>
          <p:nvPr/>
        </p:nvPicPr>
        <p:blipFill>
          <a:blip r:embed="rId3"/>
          <a:stretch>
            <a:fillRect/>
          </a:stretch>
        </p:blipFill>
        <p:spPr>
          <a:xfrm>
            <a:off x="3644151" y="2037304"/>
            <a:ext cx="4783756" cy="3442855"/>
          </a:xfrm>
          <a:prstGeom prst="rect">
            <a:avLst/>
          </a:prstGeom>
        </p:spPr>
      </p:pic>
      <p:pic>
        <p:nvPicPr>
          <p:cNvPr id="8"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24800" y="5791200"/>
            <a:ext cx="1034926"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47020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8229600" cy="914400"/>
          </a:xfrm>
        </p:spPr>
        <p:txBody>
          <a:bodyPr/>
          <a:lstStyle/>
          <a:p>
            <a:r>
              <a:rPr lang="en-US" dirty="0" smtClean="0"/>
              <a:t>Typing made Easier </a:t>
            </a:r>
            <a:endParaRPr lang="en-US" dirty="0"/>
          </a:p>
        </p:txBody>
      </p:sp>
      <p:pic>
        <p:nvPicPr>
          <p:cNvPr id="3" name="Picture 2" descr="Screenshot of IOS 8 keyboard information"/>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66800" y="1904999"/>
            <a:ext cx="7761707" cy="4105275"/>
          </a:xfrm>
          <a:prstGeom prst="rect">
            <a:avLst/>
          </a:prstGeom>
        </p:spPr>
      </p:pic>
    </p:spTree>
    <p:extLst>
      <p:ext uri="{BB962C8B-B14F-4D97-AF65-F5344CB8AC3E}">
        <p14:creationId xmlns:p14="http://schemas.microsoft.com/office/powerpoint/2010/main" val="282137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bwMode="auto">
          <a:xfrm>
            <a:off x="1600200" y="660643"/>
            <a:ext cx="7772400" cy="87960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dirty="0" smtClean="0"/>
              <a:t>Reminders </a:t>
            </a:r>
          </a:p>
        </p:txBody>
      </p:sp>
      <p:sp>
        <p:nvSpPr>
          <p:cNvPr id="60419" name="Content Placeholder 7"/>
          <p:cNvSpPr>
            <a:spLocks noGrp="1"/>
          </p:cNvSpPr>
          <p:nvPr>
            <p:ph sz="half" idx="2"/>
          </p:nvPr>
        </p:nvSpPr>
        <p:spPr bwMode="auto">
          <a:xfrm>
            <a:off x="4267198" y="2209800"/>
            <a:ext cx="4691064" cy="39660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dirty="0" smtClean="0"/>
              <a:t>Built-in App</a:t>
            </a:r>
          </a:p>
          <a:p>
            <a:pPr eaLnBrk="1" hangingPunct="1"/>
            <a:r>
              <a:rPr lang="en-US" dirty="0" smtClean="0"/>
              <a:t>Works with </a:t>
            </a:r>
            <a:r>
              <a:rPr lang="en-US" dirty="0" err="1" smtClean="0"/>
              <a:t>VoiceOver</a:t>
            </a:r>
            <a:endParaRPr lang="en-US" dirty="0" smtClean="0"/>
          </a:p>
          <a:p>
            <a:pPr eaLnBrk="1" hangingPunct="1"/>
            <a:r>
              <a:rPr lang="en-US" dirty="0" smtClean="0"/>
              <a:t>Organize your reminders</a:t>
            </a:r>
          </a:p>
          <a:p>
            <a:pPr eaLnBrk="1" hangingPunct="1"/>
            <a:r>
              <a:rPr lang="en-US" dirty="0" smtClean="0"/>
              <a:t>Siri</a:t>
            </a:r>
          </a:p>
          <a:p>
            <a:pPr eaLnBrk="1" hangingPunct="1"/>
            <a:r>
              <a:rPr lang="en-US" dirty="0" smtClean="0"/>
              <a:t>iPad</a:t>
            </a:r>
          </a:p>
        </p:txBody>
      </p:sp>
      <p:pic>
        <p:nvPicPr>
          <p:cNvPr id="60420" name="Picture 2" descr="Reminders ico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72200" y="179439"/>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Picture 3" descr="Image of iPhone showing reminders"/>
          <p:cNvPicPr>
            <a:picLocks noGrp="1" noChangeAspect="1" noChangeArrowheads="1"/>
          </p:cNvPicPr>
          <p:nvPr>
            <p:ph sz="half" idx="1"/>
          </p:nvPr>
        </p:nvPicPr>
        <p:blipFill>
          <a:blip r:embed="rId4" cstate="email">
            <a:extLst>
              <a:ext uri="{28A0092B-C50C-407E-A947-70E740481C1C}">
                <a14:useLocalDpi xmlns:a14="http://schemas.microsoft.com/office/drawing/2010/main"/>
              </a:ext>
            </a:extLst>
          </a:blip>
          <a:srcRect/>
          <a:stretch>
            <a:fillRect/>
          </a:stretch>
        </p:blipFill>
        <p:spPr bwMode="auto">
          <a:xfrm>
            <a:off x="1143000" y="1905000"/>
            <a:ext cx="2969255" cy="317117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2" descr="Apple logo"/>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67600" y="322390"/>
            <a:ext cx="54292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761526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ppFinde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1828800"/>
            <a:ext cx="5252237" cy="3505200"/>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idx="4294967295"/>
          </p:nvPr>
        </p:nvSpPr>
        <p:spPr>
          <a:xfrm>
            <a:off x="5105400" y="3322638"/>
            <a:ext cx="4038600" cy="2011362"/>
          </a:xfrm>
          <a:prstGeom prst="rect">
            <a:avLst/>
          </a:prstGeom>
        </p:spPr>
        <p:txBody>
          <a:bodyPr/>
          <a:lstStyle/>
          <a:p>
            <a:pPr rtl="0" eaLnBrk="1" latinLnBrk="0" hangingPunct="1"/>
            <a:r>
              <a:rPr lang="en-US" sz="4000" kern="1200" dirty="0">
                <a:effectLst/>
                <a:latin typeface="Arial"/>
                <a:cs typeface="Arial"/>
              </a:rPr>
              <a:t>Tools for Life </a:t>
            </a:r>
            <a:r>
              <a:rPr lang="en-US" sz="4000" kern="1200" dirty="0" err="1">
                <a:effectLst/>
                <a:latin typeface="Arial"/>
                <a:cs typeface="Arial"/>
              </a:rPr>
              <a:t>AppFinder</a:t>
            </a:r>
            <a:endParaRPr lang="en-US" dirty="0">
              <a:effectLst/>
            </a:endParaRPr>
          </a:p>
          <a:p>
            <a:endParaRPr lang="en-US" dirty="0"/>
          </a:p>
        </p:txBody>
      </p:sp>
    </p:spTree>
    <p:extLst>
      <p:ext uri="{BB962C8B-B14F-4D97-AF65-F5344CB8AC3E}">
        <p14:creationId xmlns:p14="http://schemas.microsoft.com/office/powerpoint/2010/main" val="25931487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562" y="609600"/>
            <a:ext cx="8229600" cy="1143000"/>
          </a:xfrm>
        </p:spPr>
        <p:txBody>
          <a:bodyPr/>
          <a:lstStyle/>
          <a:p>
            <a:r>
              <a:rPr lang="en-US" b="1" dirty="0">
                <a:solidFill>
                  <a:schemeClr val="tx1"/>
                </a:solidFill>
              </a:rPr>
              <a:t>TFL </a:t>
            </a:r>
            <a:r>
              <a:rPr lang="en-US" b="1" dirty="0" err="1">
                <a:solidFill>
                  <a:schemeClr val="tx1"/>
                </a:solidFill>
              </a:rPr>
              <a:t>AppFinder</a:t>
            </a:r>
            <a:endParaRPr lang="en-US" b="1" dirty="0">
              <a:solidFill>
                <a:schemeClr val="tx1"/>
              </a:solidFill>
            </a:endParaRPr>
          </a:p>
        </p:txBody>
      </p:sp>
      <p:pic>
        <p:nvPicPr>
          <p:cNvPr id="4" name="Content Placeholder 3" descr="Screenshot of TSL homepage http://www.gatfl.gatech.edu/"/>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295400" y="1752600"/>
            <a:ext cx="7086600" cy="4824318"/>
          </a:xfrm>
        </p:spPr>
      </p:pic>
      <p:sp>
        <p:nvSpPr>
          <p:cNvPr id="5" name="Right Arrow 4" descr="Arrow"/>
          <p:cNvSpPr/>
          <p:nvPr/>
        </p:nvSpPr>
        <p:spPr>
          <a:xfrm rot="1365200">
            <a:off x="4066281" y="5064729"/>
            <a:ext cx="2215249" cy="304800"/>
          </a:xfrm>
          <a:prstGeom prst="rightArrow">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29850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p:cNvSpPr>
            <a:spLocks noGrp="1"/>
          </p:cNvSpPr>
          <p:nvPr>
            <p:ph type="title"/>
          </p:nvPr>
        </p:nvSpPr>
        <p:spPr bwMode="auto">
          <a:xfrm>
            <a:off x="457200" y="762000"/>
            <a:ext cx="8229600" cy="655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b="1" dirty="0" smtClean="0"/>
              <a:t>Your TFL </a:t>
            </a:r>
            <a:r>
              <a:rPr lang="en-US" b="1" dirty="0"/>
              <a:t>AppFinder</a:t>
            </a:r>
          </a:p>
        </p:txBody>
      </p:sp>
      <p:sp>
        <p:nvSpPr>
          <p:cNvPr id="22532" name="Content Placeholder 4"/>
          <p:cNvSpPr>
            <a:spLocks noGrp="1"/>
          </p:cNvSpPr>
          <p:nvPr>
            <p:ph sz="half" idx="2"/>
          </p:nvPr>
        </p:nvSpPr>
        <p:spPr bwMode="auto">
          <a:xfrm>
            <a:off x="4876800" y="1426748"/>
            <a:ext cx="41275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itchFamily="34" charset="0"/>
              <a:buNone/>
            </a:pPr>
            <a:r>
              <a:rPr lang="en-US" sz="2400" b="1" dirty="0"/>
              <a:t>Search by:</a:t>
            </a:r>
          </a:p>
          <a:p>
            <a:pPr eaLnBrk="1" hangingPunct="1">
              <a:buFont typeface="Wingdings" pitchFamily="2" charset="2"/>
              <a:buChar char="ü"/>
            </a:pPr>
            <a:r>
              <a:rPr lang="en-US" sz="2400" b="1" dirty="0"/>
              <a:t>App Name</a:t>
            </a:r>
          </a:p>
          <a:p>
            <a:pPr eaLnBrk="1" hangingPunct="1">
              <a:buFont typeface="Wingdings" pitchFamily="2" charset="2"/>
              <a:buChar char="ü"/>
            </a:pPr>
            <a:r>
              <a:rPr lang="en-US" sz="2400" b="1" dirty="0"/>
              <a:t>Categories </a:t>
            </a:r>
          </a:p>
          <a:p>
            <a:pPr lvl="1" eaLnBrk="1" hangingPunct="1"/>
            <a:r>
              <a:rPr lang="en-US" sz="1800" dirty="0"/>
              <a:t>Book </a:t>
            </a:r>
          </a:p>
          <a:p>
            <a:pPr lvl="1" eaLnBrk="1" hangingPunct="1"/>
            <a:r>
              <a:rPr lang="en-US" sz="1800" dirty="0"/>
              <a:t>Education</a:t>
            </a:r>
          </a:p>
          <a:p>
            <a:pPr lvl="1" eaLnBrk="1" hangingPunct="1"/>
            <a:r>
              <a:rPr lang="en-US" sz="1800" dirty="0"/>
              <a:t>Environmental Adaptations</a:t>
            </a:r>
          </a:p>
          <a:p>
            <a:pPr lvl="1" eaLnBrk="1" hangingPunct="1"/>
            <a:r>
              <a:rPr lang="en-US" sz="1800" dirty="0"/>
              <a:t>Hearing</a:t>
            </a:r>
          </a:p>
          <a:p>
            <a:pPr lvl="1" eaLnBrk="1" hangingPunct="1"/>
            <a:r>
              <a:rPr lang="en-US" sz="1800" dirty="0"/>
              <a:t>Cognition, Learning, Developmental</a:t>
            </a:r>
          </a:p>
          <a:p>
            <a:pPr lvl="1" eaLnBrk="1" hangingPunct="1"/>
            <a:r>
              <a:rPr lang="en-US" sz="1800" dirty="0"/>
              <a:t>Navigation</a:t>
            </a:r>
          </a:p>
          <a:p>
            <a:pPr lvl="1" eaLnBrk="1" hangingPunct="1"/>
            <a:r>
              <a:rPr lang="en-US" sz="1800" dirty="0"/>
              <a:t>Personal Care and Safety</a:t>
            </a:r>
          </a:p>
          <a:p>
            <a:pPr lvl="1" eaLnBrk="1" hangingPunct="1"/>
            <a:r>
              <a:rPr lang="en-US" sz="1800" dirty="0"/>
              <a:t>Productivity  </a:t>
            </a:r>
          </a:p>
          <a:p>
            <a:pPr lvl="1" eaLnBrk="1" hangingPunct="1"/>
            <a:r>
              <a:rPr lang="en-US" sz="1800" dirty="0"/>
              <a:t>Communication</a:t>
            </a:r>
          </a:p>
          <a:p>
            <a:pPr lvl="1" eaLnBrk="1" hangingPunct="1"/>
            <a:r>
              <a:rPr lang="en-US" sz="1800" dirty="0"/>
              <a:t>Therapeutic Aids</a:t>
            </a:r>
          </a:p>
          <a:p>
            <a:pPr lvl="1" eaLnBrk="1" hangingPunct="1"/>
            <a:r>
              <a:rPr lang="en-US" sz="1800" dirty="0"/>
              <a:t>Vision</a:t>
            </a:r>
          </a:p>
        </p:txBody>
      </p:sp>
      <p:pic>
        <p:nvPicPr>
          <p:cNvPr id="4" name="Content Placeholder 3" descr="AppFinde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457199" y="1835184"/>
            <a:ext cx="4166671" cy="4184615"/>
          </a:xfrm>
          <a:prstGeom prst="rect">
            <a:avLst/>
          </a:prstGeom>
          <a:ln>
            <a:noFill/>
          </a:ln>
          <a:effectLst>
            <a:outerShdw blurRad="292100" dist="139700" dir="2700000" algn="tl" rotWithShape="0">
              <a:srgbClr val="333333">
                <a:alpha val="65000"/>
              </a:srgbClr>
            </a:outerShdw>
          </a:effectLst>
        </p:spPr>
      </p:pic>
      <p:pic>
        <p:nvPicPr>
          <p:cNvPr id="6"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24800" y="5791200"/>
            <a:ext cx="1034926"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84528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78221" y="609600"/>
            <a:ext cx="8229600" cy="1143000"/>
          </a:xfrm>
        </p:spPr>
        <p:txBody>
          <a:bodyPr/>
          <a:lstStyle/>
          <a:p>
            <a:pPr eaLnBrk="1" hangingPunct="1"/>
            <a:r>
              <a:rPr lang="en-US" altLang="en-US" dirty="0" smtClean="0">
                <a:latin typeface="Arial" pitchFamily="34" charset="0"/>
                <a:cs typeface="Arial" pitchFamily="34" charset="0"/>
              </a:rPr>
              <a:t>Guiding Principles</a:t>
            </a:r>
          </a:p>
        </p:txBody>
      </p:sp>
      <p:sp>
        <p:nvSpPr>
          <p:cNvPr id="12291" name="Rectangle 3"/>
          <p:cNvSpPr>
            <a:spLocks noGrp="1" noChangeArrowheads="1"/>
          </p:cNvSpPr>
          <p:nvPr>
            <p:ph type="body" idx="1"/>
          </p:nvPr>
        </p:nvSpPr>
        <p:spPr>
          <a:xfrm>
            <a:off x="496055" y="1481931"/>
            <a:ext cx="8458200" cy="4495800"/>
          </a:xfrm>
        </p:spPr>
        <p:txBody>
          <a:bodyPr/>
          <a:lstStyle/>
          <a:p>
            <a:pPr eaLnBrk="1" hangingPunct="1">
              <a:lnSpc>
                <a:spcPct val="80000"/>
              </a:lnSpc>
              <a:buFont typeface="Symbol" pitchFamily="18" charset="2"/>
              <a:buNone/>
            </a:pPr>
            <a:endParaRPr lang="en-US" altLang="en-US" sz="2400" dirty="0" smtClean="0">
              <a:latin typeface="Arial" pitchFamily="34" charset="0"/>
              <a:cs typeface="Arial" pitchFamily="34" charset="0"/>
            </a:endParaRPr>
          </a:p>
          <a:p>
            <a:pPr eaLnBrk="1" hangingPunct="1">
              <a:lnSpc>
                <a:spcPct val="80000"/>
              </a:lnSpc>
            </a:pPr>
            <a:r>
              <a:rPr lang="en-US" altLang="en-US" sz="2400" dirty="0" smtClean="0">
                <a:latin typeface="Arial" pitchFamily="34" charset="0"/>
                <a:cs typeface="Arial" pitchFamily="34" charset="0"/>
              </a:rPr>
              <a:t>We – Collectively – are Brilliant &amp; Can find an Innovative Path and Create Brighter Futures</a:t>
            </a:r>
          </a:p>
          <a:p>
            <a:pPr eaLnBrk="1" hangingPunct="1">
              <a:lnSpc>
                <a:spcPct val="80000"/>
              </a:lnSpc>
            </a:pPr>
            <a:endParaRPr lang="en-US" altLang="en-US" sz="2400" dirty="0" smtClean="0">
              <a:latin typeface="Arial" pitchFamily="34" charset="0"/>
              <a:cs typeface="Arial" pitchFamily="34" charset="0"/>
            </a:endParaRPr>
          </a:p>
          <a:p>
            <a:pPr eaLnBrk="1" hangingPunct="1">
              <a:lnSpc>
                <a:spcPct val="80000"/>
              </a:lnSpc>
            </a:pPr>
            <a:r>
              <a:rPr lang="en-US" altLang="en-US" sz="2400" dirty="0" smtClean="0">
                <a:latin typeface="Arial" pitchFamily="34" charset="0"/>
                <a:cs typeface="Arial" pitchFamily="34" charset="0"/>
              </a:rPr>
              <a:t>We must Think, Live and Act from a place of Abundance – We have enough time, money, resources…</a:t>
            </a:r>
          </a:p>
          <a:p>
            <a:pPr eaLnBrk="1" hangingPunct="1">
              <a:lnSpc>
                <a:spcPct val="80000"/>
              </a:lnSpc>
            </a:pPr>
            <a:endParaRPr lang="en-US" altLang="en-US" sz="2400" dirty="0" smtClean="0">
              <a:latin typeface="Arial" pitchFamily="34" charset="0"/>
              <a:cs typeface="Arial" pitchFamily="34" charset="0"/>
            </a:endParaRPr>
          </a:p>
          <a:p>
            <a:pPr eaLnBrk="1" hangingPunct="1">
              <a:lnSpc>
                <a:spcPct val="80000"/>
              </a:lnSpc>
            </a:pPr>
            <a:r>
              <a:rPr lang="en-US" altLang="en-US" sz="2400" dirty="0" smtClean="0">
                <a:latin typeface="Arial" pitchFamily="34" charset="0"/>
                <a:cs typeface="Arial" pitchFamily="34" charset="0"/>
              </a:rPr>
              <a:t>We Must Focus on Abilities!</a:t>
            </a:r>
          </a:p>
          <a:p>
            <a:pPr eaLnBrk="1" hangingPunct="1">
              <a:lnSpc>
                <a:spcPct val="80000"/>
              </a:lnSpc>
            </a:pPr>
            <a:endParaRPr lang="en-US" altLang="en-US" sz="2400" dirty="0" smtClean="0">
              <a:latin typeface="Arial" pitchFamily="34" charset="0"/>
              <a:cs typeface="Arial" pitchFamily="34" charset="0"/>
            </a:endParaRPr>
          </a:p>
          <a:p>
            <a:pPr eaLnBrk="1" hangingPunct="1">
              <a:lnSpc>
                <a:spcPct val="80000"/>
              </a:lnSpc>
            </a:pPr>
            <a:r>
              <a:rPr lang="en-US" altLang="en-US" sz="2400" dirty="0" smtClean="0">
                <a:latin typeface="Arial" pitchFamily="34" charset="0"/>
                <a:cs typeface="Arial" pitchFamily="34" charset="0"/>
              </a:rPr>
              <a:t>YOU have the Power to make the Difference! </a:t>
            </a:r>
          </a:p>
          <a:p>
            <a:pPr lvl="1" eaLnBrk="1" hangingPunct="1">
              <a:lnSpc>
                <a:spcPct val="80000"/>
              </a:lnSpc>
            </a:pPr>
            <a:r>
              <a:rPr lang="en-US" altLang="en-US" sz="2400" dirty="0" smtClean="0">
                <a:latin typeface="Arial" pitchFamily="34" charset="0"/>
                <a:cs typeface="Arial" pitchFamily="34" charset="0"/>
              </a:rPr>
              <a:t>Change vs. Progress (Bob Phillips)</a:t>
            </a:r>
          </a:p>
          <a:p>
            <a:pPr eaLnBrk="1" hangingPunct="1">
              <a:lnSpc>
                <a:spcPct val="80000"/>
              </a:lnSpc>
              <a:buFont typeface="Symbol" pitchFamily="18" charset="2"/>
              <a:buNone/>
            </a:pPr>
            <a:endParaRPr lang="en-US" altLang="en-US" sz="2400" dirty="0" smtClean="0">
              <a:latin typeface="Arial" pitchFamily="34" charset="0"/>
              <a:cs typeface="Arial" pitchFamily="34" charset="0"/>
            </a:endParaRPr>
          </a:p>
        </p:txBody>
      </p:sp>
      <p:pic>
        <p:nvPicPr>
          <p:cNvPr id="12292" name="Picture 1" descr="My Dad and Sisters photo"/>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39000" y="4156868"/>
            <a:ext cx="1638174"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52803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0" y="778102"/>
            <a:ext cx="8229600" cy="1143000"/>
          </a:xfrm>
        </p:spPr>
        <p:txBody>
          <a:bodyPr/>
          <a:lstStyle/>
          <a:p>
            <a:pPr algn="l"/>
            <a:r>
              <a:rPr lang="en-US" b="1" dirty="0" smtClean="0"/>
              <a:t>Voice Dream</a:t>
            </a:r>
            <a:endParaRPr lang="en-US" b="1" dirty="0"/>
          </a:p>
        </p:txBody>
      </p:sp>
      <p:sp>
        <p:nvSpPr>
          <p:cNvPr id="5" name="Content Placeholder 4"/>
          <p:cNvSpPr>
            <a:spLocks noGrp="1"/>
          </p:cNvSpPr>
          <p:nvPr>
            <p:ph sz="half" idx="1"/>
          </p:nvPr>
        </p:nvSpPr>
        <p:spPr/>
        <p:txBody>
          <a:bodyPr>
            <a:normAutofit lnSpcReduction="10000"/>
          </a:bodyPr>
          <a:lstStyle/>
          <a:p>
            <a:r>
              <a:rPr lang="en-US" dirty="0" smtClean="0"/>
              <a:t>Text to Speech</a:t>
            </a:r>
          </a:p>
          <a:p>
            <a:r>
              <a:rPr lang="en-US" dirty="0" smtClean="0"/>
              <a:t>Highlights as it reads</a:t>
            </a:r>
          </a:p>
          <a:p>
            <a:r>
              <a:rPr lang="en-US" dirty="0" smtClean="0"/>
              <a:t>Import</a:t>
            </a:r>
          </a:p>
          <a:p>
            <a:pPr lvl="1"/>
            <a:r>
              <a:rPr lang="en-US" dirty="0" err="1" smtClean="0"/>
              <a:t>Bookshare</a:t>
            </a:r>
            <a:endParaRPr lang="en-US" dirty="0" smtClean="0"/>
          </a:p>
          <a:p>
            <a:pPr lvl="1"/>
            <a:r>
              <a:rPr lang="en-US" dirty="0" err="1" smtClean="0"/>
              <a:t>Dropbox</a:t>
            </a:r>
            <a:endParaRPr lang="en-US" dirty="0" smtClean="0"/>
          </a:p>
          <a:p>
            <a:pPr lvl="1"/>
            <a:r>
              <a:rPr lang="en-US" dirty="0" err="1" smtClean="0"/>
              <a:t>Gutenburg</a:t>
            </a:r>
            <a:endParaRPr lang="en-US" dirty="0" smtClean="0"/>
          </a:p>
          <a:p>
            <a:pPr lvl="1"/>
            <a:r>
              <a:rPr lang="en-US" dirty="0" smtClean="0"/>
              <a:t>Word Doc</a:t>
            </a:r>
          </a:p>
          <a:p>
            <a:pPr lvl="1"/>
            <a:r>
              <a:rPr lang="en-US" dirty="0" smtClean="0"/>
              <a:t>PDFs </a:t>
            </a:r>
          </a:p>
          <a:p>
            <a:r>
              <a:rPr lang="en-US" dirty="0" smtClean="0"/>
              <a:t>Buy different voices</a:t>
            </a:r>
          </a:p>
          <a:p>
            <a:r>
              <a:rPr lang="en-US" dirty="0" smtClean="0"/>
              <a:t>Change rate of speed</a:t>
            </a:r>
          </a:p>
          <a:p>
            <a:pPr marL="0" indent="0">
              <a:buNone/>
            </a:pPr>
            <a:endParaRPr lang="en-US" dirty="0"/>
          </a:p>
        </p:txBody>
      </p:sp>
      <p:sp>
        <p:nvSpPr>
          <p:cNvPr id="6" name="Content Placeholder 5"/>
          <p:cNvSpPr>
            <a:spLocks noGrp="1"/>
          </p:cNvSpPr>
          <p:nvPr>
            <p:ph sz="half" idx="2"/>
          </p:nvPr>
        </p:nvSpPr>
        <p:spPr/>
        <p:txBody>
          <a:bodyPr>
            <a:normAutofit lnSpcReduction="10000"/>
          </a:bodyPr>
          <a:lstStyle/>
          <a:p>
            <a:r>
              <a:rPr lang="en-US" dirty="0" smtClean="0"/>
              <a:t>Download for later reading</a:t>
            </a:r>
          </a:p>
          <a:p>
            <a:r>
              <a:rPr lang="en-US" dirty="0" smtClean="0"/>
              <a:t>$9.99 </a:t>
            </a:r>
          </a:p>
          <a:p>
            <a:endParaRPr lang="en-US" dirty="0"/>
          </a:p>
        </p:txBody>
      </p:sp>
      <p:pic>
        <p:nvPicPr>
          <p:cNvPr id="1026" name="Picture 2" descr="Voice dream highlighting text"/>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32811" y="3352800"/>
            <a:ext cx="396240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Voice dream app ico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77100" y="496865"/>
            <a:ext cx="571500" cy="57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Apple 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14011" y="461396"/>
            <a:ext cx="53657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97612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0702" y="492542"/>
            <a:ext cx="8229600" cy="1143000"/>
          </a:xfrm>
        </p:spPr>
        <p:txBody>
          <a:bodyPr/>
          <a:lstStyle/>
          <a:p>
            <a:pPr algn="l"/>
            <a:r>
              <a:rPr lang="en-US" b="1" dirty="0" smtClean="0"/>
              <a:t>BARD Mobile</a:t>
            </a:r>
            <a:endParaRPr lang="en-US" b="1"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r>
              <a:rPr lang="en-US" sz="2400" dirty="0" smtClean="0"/>
              <a:t>Access directly to the National </a:t>
            </a:r>
            <a:r>
              <a:rPr lang="en-US" sz="2400" dirty="0"/>
              <a:t>Library Service for the Blind and Physically Handicapped (NLS</a:t>
            </a:r>
            <a:r>
              <a:rPr lang="en-US" sz="2400" dirty="0" smtClean="0"/>
              <a:t>)</a:t>
            </a:r>
          </a:p>
          <a:p>
            <a:r>
              <a:rPr lang="en-US" sz="2400" dirty="0"/>
              <a:t> </a:t>
            </a:r>
            <a:r>
              <a:rPr lang="en-US" sz="2400" dirty="0" smtClean="0"/>
              <a:t>Must </a:t>
            </a:r>
            <a:r>
              <a:rPr lang="en-US" sz="2400" dirty="0"/>
              <a:t>be registered </a:t>
            </a:r>
            <a:endParaRPr lang="en-US" sz="2400" dirty="0" smtClean="0"/>
          </a:p>
          <a:p>
            <a:r>
              <a:rPr lang="en-US" sz="2400" dirty="0" smtClean="0"/>
              <a:t>Settings </a:t>
            </a:r>
          </a:p>
          <a:p>
            <a:r>
              <a:rPr lang="en-US" sz="2400" dirty="0" smtClean="0"/>
              <a:t>Can use with braille display</a:t>
            </a:r>
          </a:p>
          <a:p>
            <a:r>
              <a:rPr lang="en-US" sz="2400" dirty="0">
                <a:hlinkClick r:id="rId2"/>
              </a:rPr>
              <a:t>http://</a:t>
            </a:r>
            <a:r>
              <a:rPr lang="en-US" sz="2400" dirty="0" smtClean="0">
                <a:hlinkClick r:id="rId2"/>
              </a:rPr>
              <a:t>www.loc.gov/nls/find.html</a:t>
            </a:r>
            <a:endParaRPr lang="en-US" sz="2400" dirty="0" smtClean="0"/>
          </a:p>
          <a:p>
            <a:r>
              <a:rPr lang="en-US" sz="2400" dirty="0" smtClean="0"/>
              <a:t>Free</a:t>
            </a:r>
          </a:p>
          <a:p>
            <a:endParaRPr lang="en-US" dirty="0"/>
          </a:p>
        </p:txBody>
      </p:sp>
      <p:pic>
        <p:nvPicPr>
          <p:cNvPr id="3074" name="Picture 2" descr="BARD 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46542" y="333376"/>
            <a:ext cx="681037" cy="681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descr="screenshot of BARD"/>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 y="1600200"/>
            <a:ext cx="2195762" cy="3760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descr="screen shot of BARD"/>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37494" y="3048000"/>
            <a:ext cx="1979955" cy="3390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descr="APPLE LOGO"/>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977956" y="381000"/>
            <a:ext cx="53657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88581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0702" y="492542"/>
            <a:ext cx="8229600" cy="1143000"/>
          </a:xfrm>
        </p:spPr>
        <p:txBody>
          <a:bodyPr/>
          <a:lstStyle/>
          <a:p>
            <a:pPr algn="l"/>
            <a:r>
              <a:rPr lang="en-US" b="1" dirty="0" smtClean="0"/>
              <a:t>Microsoft Seeing AI</a:t>
            </a:r>
            <a:endParaRPr lang="en-US" b="1"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r>
              <a:rPr lang="en-US" sz="2400" dirty="0" smtClean="0"/>
              <a:t>Free</a:t>
            </a:r>
            <a:endParaRPr lang="en-US" sz="2400" dirty="0" smtClean="0"/>
          </a:p>
          <a:p>
            <a:endParaRPr lang="en-US" dirty="0"/>
          </a:p>
        </p:txBody>
      </p:sp>
      <p:pic>
        <p:nvPicPr>
          <p:cNvPr id="8" name="Picture 4" descr="APPLE LOGO"/>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229601" y="263565"/>
            <a:ext cx="688056" cy="66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Microsoft Seeing AI"/>
          <p:cNvPicPr>
            <a:picLocks noChangeAspect="1"/>
          </p:cNvPicPr>
          <p:nvPr/>
        </p:nvPicPr>
        <p:blipFill>
          <a:blip r:embed="rId3"/>
          <a:stretch>
            <a:fillRect/>
          </a:stretch>
        </p:blipFill>
        <p:spPr>
          <a:xfrm>
            <a:off x="-4343400" y="1524000"/>
            <a:ext cx="18288000" cy="10287000"/>
          </a:xfrm>
          <a:prstGeom prst="rect">
            <a:avLst/>
          </a:prstGeom>
        </p:spPr>
      </p:pic>
    </p:spTree>
    <p:extLst>
      <p:ext uri="{BB962C8B-B14F-4D97-AF65-F5344CB8AC3E}">
        <p14:creationId xmlns:p14="http://schemas.microsoft.com/office/powerpoint/2010/main" val="2060870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152400" y="846138"/>
            <a:ext cx="8229600" cy="1143000"/>
          </a:xfrm>
        </p:spPr>
        <p:txBody>
          <a:bodyPr/>
          <a:lstStyle/>
          <a:p>
            <a:pPr eaLnBrk="1" hangingPunct="1"/>
            <a:r>
              <a:rPr lang="en-US" altLang="en-US" dirty="0" smtClean="0">
                <a:latin typeface="Arial" pitchFamily="34" charset="0"/>
                <a:cs typeface="Arial" pitchFamily="34" charset="0"/>
              </a:rPr>
              <a:t>Consider this -  </a:t>
            </a:r>
          </a:p>
        </p:txBody>
      </p:sp>
      <p:sp>
        <p:nvSpPr>
          <p:cNvPr id="118787" name="Rectangle 3"/>
          <p:cNvSpPr>
            <a:spLocks noGrp="1" noChangeArrowheads="1"/>
          </p:cNvSpPr>
          <p:nvPr>
            <p:ph type="body" idx="1"/>
          </p:nvPr>
        </p:nvSpPr>
        <p:spPr>
          <a:xfrm>
            <a:off x="457200" y="2355685"/>
            <a:ext cx="8229600" cy="4525963"/>
          </a:xfrm>
        </p:spPr>
        <p:txBody>
          <a:bodyPr/>
          <a:lstStyle/>
          <a:p>
            <a:pPr eaLnBrk="1" hangingPunct="1"/>
            <a:r>
              <a:rPr lang="en-US" altLang="en-US" dirty="0" smtClean="0">
                <a:latin typeface="Arial" pitchFamily="34" charset="0"/>
                <a:cs typeface="Arial" pitchFamily="34" charset="0"/>
              </a:rPr>
              <a:t>My Success relies on </a:t>
            </a:r>
          </a:p>
          <a:p>
            <a:pPr lvl="1" eaLnBrk="1" hangingPunct="1"/>
            <a:r>
              <a:rPr lang="en-US" altLang="en-US" dirty="0" smtClean="0">
                <a:latin typeface="Arial" pitchFamily="34" charset="0"/>
                <a:cs typeface="Arial" pitchFamily="34" charset="0"/>
              </a:rPr>
              <a:t>Actively Participating in all aspects of my Life Journey</a:t>
            </a:r>
          </a:p>
          <a:p>
            <a:pPr lvl="2" eaLnBrk="1" hangingPunct="1"/>
            <a:r>
              <a:rPr lang="en-US" altLang="en-US" dirty="0" smtClean="0">
                <a:latin typeface="Arial" pitchFamily="34" charset="0"/>
                <a:cs typeface="Arial" pitchFamily="34" charset="0"/>
              </a:rPr>
              <a:t>AT helps make this possible!</a:t>
            </a:r>
          </a:p>
          <a:p>
            <a:pPr lvl="2" eaLnBrk="1" hangingPunct="1"/>
            <a:r>
              <a:rPr lang="en-US" altLang="en-US" dirty="0" smtClean="0">
                <a:latin typeface="Arial" pitchFamily="34" charset="0"/>
                <a:cs typeface="Arial" pitchFamily="34" charset="0"/>
              </a:rPr>
              <a:t>Discovery Process</a:t>
            </a:r>
          </a:p>
          <a:p>
            <a:pPr lvl="2" eaLnBrk="1" hangingPunct="1"/>
            <a:r>
              <a:rPr lang="en-US" altLang="en-US" dirty="0" smtClean="0">
                <a:latin typeface="Arial" pitchFamily="34" charset="0"/>
                <a:cs typeface="Arial" pitchFamily="34" charset="0"/>
              </a:rPr>
              <a:t>Create a Map</a:t>
            </a:r>
          </a:p>
          <a:p>
            <a:pPr lvl="2" eaLnBrk="1" hangingPunct="1"/>
            <a:r>
              <a:rPr lang="en-US" altLang="en-US" dirty="0" smtClean="0">
                <a:latin typeface="Arial" pitchFamily="34" charset="0"/>
                <a:cs typeface="Arial" pitchFamily="34" charset="0"/>
              </a:rPr>
              <a:t>Plan for Progress!</a:t>
            </a:r>
          </a:p>
          <a:p>
            <a:pPr lvl="2" eaLnBrk="1" hangingPunct="1">
              <a:buFontTx/>
              <a:buNone/>
            </a:pPr>
            <a:r>
              <a:rPr lang="en-US" altLang="en-US" dirty="0" smtClean="0">
                <a:latin typeface="Arial" pitchFamily="34" charset="0"/>
                <a:cs typeface="Arial" pitchFamily="34" charset="0"/>
              </a:rPr>
              <a:t> </a:t>
            </a:r>
          </a:p>
        </p:txBody>
      </p:sp>
      <p:pic>
        <p:nvPicPr>
          <p:cNvPr id="118788" name="Picture 3" descr="Photo of Bowl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12700"/>
            <a:ext cx="2319337"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5815012"/>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13666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304800" y="846138"/>
            <a:ext cx="8229600" cy="1143000"/>
          </a:xfrm>
        </p:spPr>
        <p:txBody>
          <a:bodyPr/>
          <a:lstStyle/>
          <a:p>
            <a:pPr eaLnBrk="1" hangingPunct="1"/>
            <a:r>
              <a:rPr lang="en-US" altLang="en-US" dirty="0" smtClean="0">
                <a:latin typeface="Arial" pitchFamily="34" charset="0"/>
                <a:cs typeface="Arial" pitchFamily="34" charset="0"/>
              </a:rPr>
              <a:t>Consider this -  </a:t>
            </a:r>
          </a:p>
        </p:txBody>
      </p:sp>
      <p:sp>
        <p:nvSpPr>
          <p:cNvPr id="119811" name="Rectangle 3"/>
          <p:cNvSpPr>
            <a:spLocks noGrp="1" noChangeArrowheads="1"/>
          </p:cNvSpPr>
          <p:nvPr>
            <p:ph type="body" idx="1"/>
          </p:nvPr>
        </p:nvSpPr>
        <p:spPr>
          <a:xfrm>
            <a:off x="304800" y="2895600"/>
            <a:ext cx="8229600" cy="4525963"/>
          </a:xfrm>
        </p:spPr>
        <p:txBody>
          <a:bodyPr/>
          <a:lstStyle/>
          <a:p>
            <a:pPr eaLnBrk="1" hangingPunct="1">
              <a:lnSpc>
                <a:spcPct val="90000"/>
              </a:lnSpc>
            </a:pPr>
            <a:r>
              <a:rPr lang="en-US" altLang="en-US" dirty="0" smtClean="0">
                <a:latin typeface="Arial" pitchFamily="34" charset="0"/>
                <a:cs typeface="Arial" pitchFamily="34" charset="0"/>
              </a:rPr>
              <a:t>My Success relies on </a:t>
            </a:r>
          </a:p>
          <a:p>
            <a:pPr lvl="1" eaLnBrk="1" hangingPunct="1">
              <a:lnSpc>
                <a:spcPct val="90000"/>
              </a:lnSpc>
            </a:pPr>
            <a:r>
              <a:rPr lang="en-US" altLang="en-US" dirty="0" smtClean="0">
                <a:latin typeface="Arial" pitchFamily="34" charset="0"/>
                <a:cs typeface="Arial" pitchFamily="34" charset="0"/>
              </a:rPr>
              <a:t>Building win-win relationships</a:t>
            </a:r>
          </a:p>
          <a:p>
            <a:pPr lvl="2" eaLnBrk="1" hangingPunct="1">
              <a:lnSpc>
                <a:spcPct val="90000"/>
              </a:lnSpc>
            </a:pPr>
            <a:r>
              <a:rPr lang="en-US" altLang="en-US" dirty="0" smtClean="0">
                <a:latin typeface="Arial" pitchFamily="34" charset="0"/>
                <a:cs typeface="Arial" pitchFamily="34" charset="0"/>
              </a:rPr>
              <a:t>Establishing a solid circle of support </a:t>
            </a:r>
          </a:p>
          <a:p>
            <a:pPr lvl="3" eaLnBrk="1" hangingPunct="1">
              <a:lnSpc>
                <a:spcPct val="90000"/>
              </a:lnSpc>
            </a:pPr>
            <a:r>
              <a:rPr lang="en-US" altLang="en-US" dirty="0" smtClean="0">
                <a:latin typeface="Arial" pitchFamily="34" charset="0"/>
                <a:cs typeface="Arial" pitchFamily="34" charset="0"/>
              </a:rPr>
              <a:t>Receiving and providing support</a:t>
            </a:r>
          </a:p>
          <a:p>
            <a:pPr lvl="2" eaLnBrk="1" hangingPunct="1">
              <a:lnSpc>
                <a:spcPct val="90000"/>
              </a:lnSpc>
            </a:pPr>
            <a:r>
              <a:rPr lang="en-US" altLang="en-US" dirty="0" smtClean="0">
                <a:latin typeface="Arial" pitchFamily="34" charset="0"/>
                <a:cs typeface="Arial" pitchFamily="34" charset="0"/>
              </a:rPr>
              <a:t>Diversify your Circle of Friends and Acquaintances</a:t>
            </a:r>
          </a:p>
          <a:p>
            <a:pPr lvl="2" eaLnBrk="1" hangingPunct="1">
              <a:lnSpc>
                <a:spcPct val="90000"/>
              </a:lnSpc>
            </a:pPr>
            <a:r>
              <a:rPr lang="en-US" altLang="en-US" dirty="0" smtClean="0">
                <a:latin typeface="Arial" pitchFamily="34" charset="0"/>
                <a:cs typeface="Arial" pitchFamily="34" charset="0"/>
              </a:rPr>
              <a:t>It sometimes is “Who you know”</a:t>
            </a:r>
          </a:p>
          <a:p>
            <a:pPr lvl="2" eaLnBrk="1" hangingPunct="1">
              <a:lnSpc>
                <a:spcPct val="90000"/>
              </a:lnSpc>
            </a:pPr>
            <a:r>
              <a:rPr lang="en-US" altLang="en-US" dirty="0" smtClean="0">
                <a:latin typeface="Arial" pitchFamily="34" charset="0"/>
                <a:cs typeface="Arial" pitchFamily="34" charset="0"/>
              </a:rPr>
              <a:t>BALANCE - Social Life and Studies</a:t>
            </a:r>
          </a:p>
        </p:txBody>
      </p:sp>
      <p:pic>
        <p:nvPicPr>
          <p:cNvPr id="119812" name="Picture 3" descr="Photo of Bowl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12700"/>
            <a:ext cx="2319337"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5815012"/>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31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bwMode="auto">
          <a:xfrm>
            <a:off x="474663" y="7620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t>Learning Ally</a:t>
            </a:r>
          </a:p>
        </p:txBody>
      </p:sp>
      <p:sp>
        <p:nvSpPr>
          <p:cNvPr id="81922" name="Content Placeholder 2"/>
          <p:cNvSpPr>
            <a:spLocks noGrp="1"/>
          </p:cNvSpPr>
          <p:nvPr>
            <p:ph sz="half" idx="1"/>
          </p:nvPr>
        </p:nvSpPr>
        <p:spPr bwMode="auto">
          <a:xfrm>
            <a:off x="454025" y="1905000"/>
            <a:ext cx="4038600" cy="45259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 typeface="Arial" charset="0"/>
              <a:buChar char="•"/>
              <a:defRPr/>
            </a:pPr>
            <a:r>
              <a:rPr lang="en-US" dirty="0">
                <a:ea typeface="MS PGothic" charset="0"/>
              </a:rPr>
              <a:t>Learning Ally</a:t>
            </a:r>
          </a:p>
          <a:p>
            <a:pPr lvl="1">
              <a:buFont typeface="Arial" charset="0"/>
              <a:buChar char="–"/>
              <a:defRPr/>
            </a:pPr>
            <a:r>
              <a:rPr lang="en-US" dirty="0">
                <a:ea typeface="MS PGothic" charset="0"/>
                <a:hlinkClick r:id="rId3"/>
              </a:rPr>
              <a:t>DAISY</a:t>
            </a:r>
            <a:endParaRPr lang="en-US" dirty="0">
              <a:ea typeface="MS PGothic" charset="0"/>
            </a:endParaRPr>
          </a:p>
          <a:p>
            <a:pPr lvl="1">
              <a:buFont typeface="Arial" charset="0"/>
              <a:buChar char="–"/>
              <a:defRPr/>
            </a:pPr>
            <a:r>
              <a:rPr lang="en-US" dirty="0">
                <a:ea typeface="MS PGothic" charset="0"/>
              </a:rPr>
              <a:t>Membership required</a:t>
            </a:r>
          </a:p>
          <a:p>
            <a:pPr lvl="1">
              <a:buFont typeface="Arial" charset="0"/>
              <a:buChar char="–"/>
              <a:defRPr/>
            </a:pPr>
            <a:r>
              <a:rPr lang="en-US" dirty="0">
                <a:ea typeface="MS PGothic" charset="0"/>
              </a:rPr>
              <a:t>over 75,000 audiobooks, audio textbooks, and other recorded books </a:t>
            </a:r>
          </a:p>
          <a:p>
            <a:pPr lvl="1">
              <a:buFont typeface="Arial" charset="0"/>
              <a:buChar char="–"/>
              <a:defRPr/>
            </a:pPr>
            <a:r>
              <a:rPr lang="en-US" dirty="0">
                <a:ea typeface="MS PGothic" charset="0"/>
              </a:rPr>
              <a:t>Free Trial</a:t>
            </a:r>
          </a:p>
          <a:p>
            <a:pPr marL="457200" lvl="1" indent="0">
              <a:buFont typeface="Arial" charset="0"/>
              <a:buNone/>
              <a:defRPr/>
            </a:pPr>
            <a:endParaRPr lang="en-US" dirty="0">
              <a:ea typeface="MS PGothic" charset="0"/>
            </a:endParaRPr>
          </a:p>
          <a:p>
            <a:pPr>
              <a:buFont typeface="Arial" charset="0"/>
              <a:buChar char="•"/>
              <a:defRPr/>
            </a:pPr>
            <a:endParaRPr lang="en-US" dirty="0">
              <a:ea typeface="MS PGothic" charset="0"/>
            </a:endParaRPr>
          </a:p>
        </p:txBody>
      </p:sp>
      <p:sp>
        <p:nvSpPr>
          <p:cNvPr id="51204" name="Content Placeholder 3"/>
          <p:cNvSpPr>
            <a:spLocks noGrp="1"/>
          </p:cNvSpPr>
          <p:nvPr>
            <p:ph sz="half" idx="2"/>
          </p:nvPr>
        </p:nvSpPr>
        <p:spPr bwMode="auto">
          <a:xfrm>
            <a:off x="4648200" y="1938338"/>
            <a:ext cx="4038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endParaRPr lang="en-US" dirty="0"/>
          </a:p>
        </p:txBody>
      </p:sp>
      <p:pic>
        <p:nvPicPr>
          <p:cNvPr id="7171" name="Picture 3" descr="Learning All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734" y="1615982"/>
            <a:ext cx="3706943" cy="4848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12540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lstStyle/>
          <a:p>
            <a:r>
              <a:rPr lang="en-US" dirty="0" err="1"/>
              <a:t>Bookshare</a:t>
            </a:r>
            <a:endParaRPr lang="en-US" dirty="0"/>
          </a:p>
        </p:txBody>
      </p:sp>
      <p:sp>
        <p:nvSpPr>
          <p:cNvPr id="3" name="Content Placeholder 2"/>
          <p:cNvSpPr>
            <a:spLocks noGrp="1"/>
          </p:cNvSpPr>
          <p:nvPr>
            <p:ph idx="1"/>
          </p:nvPr>
        </p:nvSpPr>
        <p:spPr/>
        <p:txBody>
          <a:bodyPr/>
          <a:lstStyle/>
          <a:p>
            <a:r>
              <a:rPr lang="en-US" dirty="0"/>
              <a:t>Online Accessible Library</a:t>
            </a:r>
          </a:p>
          <a:p>
            <a:r>
              <a:rPr lang="en-US" dirty="0"/>
              <a:t>Free membership to qualified students and schools</a:t>
            </a:r>
          </a:p>
          <a:p>
            <a:pPr lvl="1"/>
            <a:r>
              <a:rPr lang="en-US" dirty="0"/>
              <a:t>Textbooks if school is member</a:t>
            </a:r>
          </a:p>
          <a:p>
            <a:r>
              <a:rPr lang="en-US" dirty="0"/>
              <a:t>389,675 titles</a:t>
            </a:r>
          </a:p>
          <a:p>
            <a:r>
              <a:rPr lang="en-US" dirty="0"/>
              <a:t>Serves individuals with:	</a:t>
            </a:r>
          </a:p>
          <a:p>
            <a:pPr lvl="1"/>
            <a:r>
              <a:rPr lang="en-US" dirty="0"/>
              <a:t>Vision disabilities</a:t>
            </a:r>
          </a:p>
          <a:p>
            <a:pPr lvl="1"/>
            <a:r>
              <a:rPr lang="en-US" dirty="0"/>
              <a:t>Physical disabilities</a:t>
            </a:r>
          </a:p>
          <a:p>
            <a:pPr lvl="1"/>
            <a:r>
              <a:rPr lang="en-US" dirty="0"/>
              <a:t>Learning disabilities</a:t>
            </a:r>
          </a:p>
          <a:p>
            <a:pPr lvl="1"/>
            <a:endParaRPr lang="en-US" dirty="0"/>
          </a:p>
          <a:p>
            <a:endParaRPr lang="en-US" dirty="0"/>
          </a:p>
          <a:p>
            <a:endParaRPr lang="en-US" dirty="0"/>
          </a:p>
        </p:txBody>
      </p:sp>
      <p:pic>
        <p:nvPicPr>
          <p:cNvPr id="7170" name="Picture 2" descr="Booksha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3962400"/>
            <a:ext cx="2876550" cy="159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07910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dirty="0"/>
              <a:t>Audible.com</a:t>
            </a:r>
          </a:p>
        </p:txBody>
      </p:sp>
      <p:sp>
        <p:nvSpPr>
          <p:cNvPr id="3" name="Content Placeholder 2"/>
          <p:cNvSpPr>
            <a:spLocks noGrp="1"/>
          </p:cNvSpPr>
          <p:nvPr>
            <p:ph idx="1"/>
          </p:nvPr>
        </p:nvSpPr>
        <p:spPr/>
        <p:txBody>
          <a:bodyPr/>
          <a:lstStyle/>
          <a:p>
            <a:r>
              <a:rPr lang="en-US" dirty="0"/>
              <a:t>Digital audiobooks</a:t>
            </a:r>
          </a:p>
          <a:p>
            <a:r>
              <a:rPr lang="en-US" dirty="0"/>
              <a:t>Read by Hollywood stars, authors, and professional narrators</a:t>
            </a:r>
          </a:p>
          <a:p>
            <a:r>
              <a:rPr lang="en-US" dirty="0"/>
              <a:t>Listen anywhere</a:t>
            </a:r>
          </a:p>
          <a:p>
            <a:r>
              <a:rPr lang="en-US" dirty="0"/>
              <a:t>Over 180,000 titles</a:t>
            </a:r>
          </a:p>
          <a:p>
            <a:r>
              <a:rPr lang="en-US" dirty="0"/>
              <a:t>Membership</a:t>
            </a:r>
          </a:p>
          <a:p>
            <a:pPr lvl="1"/>
            <a:r>
              <a:rPr lang="en-US" dirty="0"/>
              <a:t>$14.95/ month for one book</a:t>
            </a:r>
          </a:p>
        </p:txBody>
      </p:sp>
      <p:pic>
        <p:nvPicPr>
          <p:cNvPr id="10242" name="Picture 2" descr="Audi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3276600"/>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77151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WAZE	</a:t>
            </a:r>
            <a:endParaRPr lang="en-US" dirty="0"/>
          </a:p>
        </p:txBody>
      </p:sp>
      <p:sp>
        <p:nvSpPr>
          <p:cNvPr id="3" name="Content Placeholder 2"/>
          <p:cNvSpPr>
            <a:spLocks noGrp="1"/>
          </p:cNvSpPr>
          <p:nvPr>
            <p:ph idx="1"/>
          </p:nvPr>
        </p:nvSpPr>
        <p:spPr>
          <a:xfrm>
            <a:off x="466726" y="1879600"/>
            <a:ext cx="3763752" cy="4116388"/>
          </a:xfrm>
        </p:spPr>
        <p:txBody>
          <a:bodyPr/>
          <a:lstStyle/>
          <a:p>
            <a:pPr marL="0" indent="0">
              <a:buNone/>
            </a:pPr>
            <a:r>
              <a:rPr lang="en-US" sz="2400" dirty="0" smtClean="0"/>
              <a:t>FREE!</a:t>
            </a:r>
          </a:p>
          <a:p>
            <a:pPr marL="0" indent="0">
              <a:buNone/>
            </a:pPr>
            <a:r>
              <a:rPr lang="en-US" sz="2400" dirty="0" smtClean="0"/>
              <a:t>iOS</a:t>
            </a:r>
            <a:endParaRPr lang="en-US" sz="2400" dirty="0"/>
          </a:p>
          <a:p>
            <a:r>
              <a:rPr lang="en-US" sz="2400" dirty="0" err="1"/>
              <a:t>Waze</a:t>
            </a:r>
            <a:r>
              <a:rPr lang="en-US" sz="2400" dirty="0"/>
              <a:t> is the world's largest community-based traffic and navigation app. Join drivers in your area who share real-time traffic &amp; road info to save time, gas money, and improve daily commuting for all.</a:t>
            </a:r>
            <a:br>
              <a:rPr lang="en-US" sz="2400" dirty="0"/>
            </a:br>
            <a:endParaRPr lang="en-US" sz="2400" dirty="0"/>
          </a:p>
        </p:txBody>
      </p:sp>
      <p:pic>
        <p:nvPicPr>
          <p:cNvPr id="6" name="Picture 5" descr="AT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6391" y="1829902"/>
            <a:ext cx="2174201" cy="3859207"/>
          </a:xfrm>
          <a:prstGeom prst="rect">
            <a:avLst/>
          </a:prstGeom>
        </p:spPr>
      </p:pic>
      <p:pic>
        <p:nvPicPr>
          <p:cNvPr id="7" name="Picture 6" descr="AT 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5730" y="1869011"/>
            <a:ext cx="2152168" cy="3820098"/>
          </a:xfrm>
          <a:prstGeom prst="rect">
            <a:avLst/>
          </a:prstGeom>
        </p:spPr>
      </p:pic>
    </p:spTree>
    <p:extLst>
      <p:ext uri="{BB962C8B-B14F-4D97-AF65-F5344CB8AC3E}">
        <p14:creationId xmlns:p14="http://schemas.microsoft.com/office/powerpoint/2010/main" val="6282059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Key Ring App	</a:t>
            </a:r>
            <a:endParaRPr lang="en-US" dirty="0"/>
          </a:p>
        </p:txBody>
      </p:sp>
      <p:sp>
        <p:nvSpPr>
          <p:cNvPr id="3" name="Content Placeholder 2"/>
          <p:cNvSpPr>
            <a:spLocks noGrp="1"/>
          </p:cNvSpPr>
          <p:nvPr>
            <p:ph idx="1"/>
          </p:nvPr>
        </p:nvSpPr>
        <p:spPr>
          <a:xfrm>
            <a:off x="352540" y="1879600"/>
            <a:ext cx="4323824" cy="4116388"/>
          </a:xfrm>
        </p:spPr>
        <p:txBody>
          <a:bodyPr/>
          <a:lstStyle/>
          <a:p>
            <a:pPr marL="0" indent="0">
              <a:buNone/>
            </a:pPr>
            <a:r>
              <a:rPr lang="en-US" sz="2000" dirty="0" smtClean="0"/>
              <a:t>FREE!</a:t>
            </a:r>
          </a:p>
          <a:p>
            <a:pPr marL="0" indent="0">
              <a:buNone/>
            </a:pPr>
            <a:r>
              <a:rPr lang="en-US" sz="2000" dirty="0" smtClean="0"/>
              <a:t>iOS and Android</a:t>
            </a:r>
            <a:endParaRPr lang="en-US" sz="2000" dirty="0"/>
          </a:p>
          <a:p>
            <a:r>
              <a:rPr lang="en-US" sz="2000" dirty="0"/>
              <a:t>All those loyalty cards are hard to keep track of. Key Ring puts all your cards on your phone, so they’re there when you need them. Scan and store grocery cards, gym cards, library cards, gift cards... you name it. Loyalty cards scan straight from your phone at the checkout counter, saving you money instantly</a:t>
            </a:r>
            <a:br>
              <a:rPr lang="en-US" sz="2000" dirty="0"/>
            </a:br>
            <a:endParaRPr lang="en-US" sz="2000" dirty="0"/>
          </a:p>
        </p:txBody>
      </p:sp>
      <p:pic>
        <p:nvPicPr>
          <p:cNvPr id="9" name="Picture 8" descr="AT 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8401" y="5857875"/>
            <a:ext cx="2981325" cy="819150"/>
          </a:xfrm>
          <a:prstGeom prst="rect">
            <a:avLst/>
          </a:prstGeom>
          <a:solidFill>
            <a:schemeClr val="accent6"/>
          </a:solidFill>
        </p:spPr>
      </p:pic>
      <p:pic>
        <p:nvPicPr>
          <p:cNvPr id="10" name="Picture 9" descr="AT 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4406" y="2362200"/>
            <a:ext cx="4269331" cy="3158628"/>
          </a:xfrm>
          <a:prstGeom prst="rect">
            <a:avLst/>
          </a:prstGeom>
        </p:spPr>
      </p:pic>
    </p:spTree>
    <p:extLst>
      <p:ext uri="{BB962C8B-B14F-4D97-AF65-F5344CB8AC3E}">
        <p14:creationId xmlns:p14="http://schemas.microsoft.com/office/powerpoint/2010/main" val="2948410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38200" y="737681"/>
            <a:ext cx="7772400" cy="685800"/>
          </a:xfrm>
        </p:spPr>
        <p:txBody>
          <a:bodyPr/>
          <a:lstStyle/>
          <a:p>
            <a:pPr eaLnBrk="1" hangingPunct="1"/>
            <a:r>
              <a:rPr lang="en-US" altLang="en-US" sz="4000" dirty="0" smtClean="0">
                <a:latin typeface="Arial" pitchFamily="34" charset="0"/>
                <a:cs typeface="Arial" pitchFamily="34" charset="0"/>
              </a:rPr>
              <a:t>Guiding Principle</a:t>
            </a:r>
          </a:p>
        </p:txBody>
      </p:sp>
      <p:sp>
        <p:nvSpPr>
          <p:cNvPr id="14339" name="Rectangle 3"/>
          <p:cNvSpPr>
            <a:spLocks noGrp="1" noChangeArrowheads="1"/>
          </p:cNvSpPr>
          <p:nvPr>
            <p:ph type="body" idx="1"/>
          </p:nvPr>
        </p:nvSpPr>
        <p:spPr>
          <a:xfrm>
            <a:off x="457200" y="1847084"/>
            <a:ext cx="8229600" cy="4495800"/>
          </a:xfrm>
        </p:spPr>
        <p:txBody>
          <a:bodyPr/>
          <a:lstStyle/>
          <a:p>
            <a:pPr eaLnBrk="1" hangingPunct="1">
              <a:lnSpc>
                <a:spcPct val="90000"/>
              </a:lnSpc>
            </a:pPr>
            <a:r>
              <a:rPr lang="en-US" altLang="en-US" sz="2800" dirty="0" smtClean="0">
                <a:latin typeface="Arial" pitchFamily="34" charset="0"/>
                <a:cs typeface="Arial" pitchFamily="34" charset="0"/>
              </a:rPr>
              <a:t>Disability is a natural part of the human experience and in no way diminishes the right of individuals to—</a:t>
            </a:r>
          </a:p>
          <a:p>
            <a:pPr lvl="1" eaLnBrk="1" hangingPunct="1">
              <a:lnSpc>
                <a:spcPct val="90000"/>
              </a:lnSpc>
              <a:buFontTx/>
              <a:buNone/>
            </a:pPr>
            <a:r>
              <a:rPr lang="en-US" altLang="en-US" sz="2400" dirty="0" smtClean="0">
                <a:latin typeface="Arial" pitchFamily="34" charset="0"/>
                <a:cs typeface="Arial" pitchFamily="34" charset="0"/>
              </a:rPr>
              <a:t>	(A) live independently;</a:t>
            </a:r>
          </a:p>
          <a:p>
            <a:pPr lvl="1" eaLnBrk="1" hangingPunct="1">
              <a:lnSpc>
                <a:spcPct val="90000"/>
              </a:lnSpc>
              <a:buFontTx/>
              <a:buNone/>
            </a:pPr>
            <a:r>
              <a:rPr lang="en-US" altLang="en-US" sz="2400" dirty="0" smtClean="0">
                <a:latin typeface="Arial" pitchFamily="34" charset="0"/>
                <a:cs typeface="Arial" pitchFamily="34" charset="0"/>
              </a:rPr>
              <a:t>	(B) enjoy self-determination and make choices;</a:t>
            </a:r>
          </a:p>
          <a:p>
            <a:pPr lvl="1" eaLnBrk="1" hangingPunct="1">
              <a:lnSpc>
                <a:spcPct val="90000"/>
              </a:lnSpc>
              <a:buFontTx/>
              <a:buNone/>
            </a:pPr>
            <a:r>
              <a:rPr lang="en-US" altLang="en-US" sz="2400" dirty="0" smtClean="0">
                <a:latin typeface="Arial" pitchFamily="34" charset="0"/>
                <a:cs typeface="Arial" pitchFamily="34" charset="0"/>
              </a:rPr>
              <a:t>	(C) benefit from an education;</a:t>
            </a:r>
          </a:p>
          <a:p>
            <a:pPr lvl="1" eaLnBrk="1" hangingPunct="1">
              <a:lnSpc>
                <a:spcPct val="90000"/>
              </a:lnSpc>
              <a:buFontTx/>
              <a:buNone/>
            </a:pPr>
            <a:r>
              <a:rPr lang="en-US" altLang="en-US" sz="2400" dirty="0" smtClean="0">
                <a:latin typeface="Arial" pitchFamily="34" charset="0"/>
                <a:cs typeface="Arial" pitchFamily="34" charset="0"/>
              </a:rPr>
              <a:t>	(D) pursue meaningful careers; and</a:t>
            </a:r>
          </a:p>
          <a:p>
            <a:pPr lvl="1" eaLnBrk="1" hangingPunct="1">
              <a:lnSpc>
                <a:spcPct val="90000"/>
              </a:lnSpc>
              <a:buFontTx/>
              <a:buNone/>
            </a:pPr>
            <a:r>
              <a:rPr lang="en-US" altLang="en-US" sz="2400" dirty="0" smtClean="0">
                <a:latin typeface="Arial" pitchFamily="34" charset="0"/>
                <a:cs typeface="Arial" pitchFamily="34" charset="0"/>
              </a:rPr>
              <a:t>	(E) enjoy full inclusion and integration in the economic, political, social, cultural, and educational mainstream of society in the United States.</a:t>
            </a:r>
            <a:endParaRPr lang="en-US" altLang="en-US" sz="2000" dirty="0" smtClean="0">
              <a:latin typeface="Arial" pitchFamily="34" charset="0"/>
              <a:cs typeface="Arial" pitchFamily="34" charset="0"/>
            </a:endParaRPr>
          </a:p>
          <a:p>
            <a:pPr eaLnBrk="1" hangingPunct="1">
              <a:lnSpc>
                <a:spcPct val="90000"/>
              </a:lnSpc>
            </a:pPr>
            <a:endParaRPr lang="en-US" altLang="en-US" sz="2400" dirty="0" smtClean="0">
              <a:latin typeface="Arial" pitchFamily="34" charset="0"/>
              <a:cs typeface="Arial" pitchFamily="34" charset="0"/>
            </a:endParaRPr>
          </a:p>
          <a:p>
            <a:pPr eaLnBrk="1" hangingPunct="1">
              <a:lnSpc>
                <a:spcPct val="90000"/>
              </a:lnSpc>
            </a:pPr>
            <a:endParaRPr lang="en-US" altLang="en-US" sz="2400" dirty="0" smtClean="0">
              <a:latin typeface="Arial" pitchFamily="34" charset="0"/>
              <a:cs typeface="Arial" pitchFamily="34" charset="0"/>
            </a:endParaRPr>
          </a:p>
        </p:txBody>
      </p:sp>
      <p:sp>
        <p:nvSpPr>
          <p:cNvPr id="14340" name="Rectangle 4"/>
          <p:cNvSpPr>
            <a:spLocks noChangeArrowheads="1"/>
          </p:cNvSpPr>
          <p:nvPr/>
        </p:nvSpPr>
        <p:spPr bwMode="auto">
          <a:xfrm>
            <a:off x="6096000" y="6248400"/>
            <a:ext cx="28654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en-US" sz="2400">
                <a:solidFill>
                  <a:schemeClr val="tx2"/>
                </a:solidFill>
              </a:rPr>
              <a:t>Public Law 108-364</a:t>
            </a:r>
          </a:p>
        </p:txBody>
      </p:sp>
    </p:spTree>
    <p:extLst>
      <p:ext uri="{BB962C8B-B14F-4D97-AF65-F5344CB8AC3E}">
        <p14:creationId xmlns:p14="http://schemas.microsoft.com/office/powerpoint/2010/main" val="2693284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9200"/>
            <a:ext cx="8229600" cy="1143000"/>
          </a:xfrm>
        </p:spPr>
        <p:txBody>
          <a:bodyPr/>
          <a:lstStyle/>
          <a:p>
            <a:r>
              <a:rPr lang="en-US" dirty="0" smtClean="0">
                <a:solidFill>
                  <a:schemeClr val="tx1"/>
                </a:solidFill>
              </a:rPr>
              <a:t>Grocery IQ</a:t>
            </a:r>
            <a:endParaRPr lang="en-US" dirty="0">
              <a:solidFill>
                <a:schemeClr val="tx1"/>
              </a:solidFill>
            </a:endParaRPr>
          </a:p>
        </p:txBody>
      </p:sp>
      <p:sp>
        <p:nvSpPr>
          <p:cNvPr id="7" name="Content Placeholder 6"/>
          <p:cNvSpPr>
            <a:spLocks noGrp="1"/>
          </p:cNvSpPr>
          <p:nvPr>
            <p:ph type="body" idx="1"/>
          </p:nvPr>
        </p:nvSpPr>
        <p:spPr>
          <a:xfrm>
            <a:off x="4411266" y="1660922"/>
            <a:ext cx="4543425" cy="4768453"/>
          </a:xfrm>
        </p:spPr>
        <p:txBody>
          <a:bodyPr>
            <a:normAutofit fontScale="85000" lnSpcReduction="20000"/>
          </a:bodyPr>
          <a:lstStyle/>
          <a:p>
            <a:r>
              <a:rPr lang="en-US" sz="2461" dirty="0"/>
              <a:t>Pictorial shopping list </a:t>
            </a:r>
          </a:p>
          <a:p>
            <a:r>
              <a:rPr lang="en-US" sz="2461" dirty="0"/>
              <a:t>Customize different lists for different users using pictures on camera roll</a:t>
            </a:r>
          </a:p>
          <a:p>
            <a:r>
              <a:rPr lang="en-US" sz="2461" dirty="0"/>
              <a:t>Add your own items and categories</a:t>
            </a:r>
          </a:p>
          <a:p>
            <a:r>
              <a:rPr lang="en-US" sz="2461" dirty="0"/>
              <a:t>Assign item prices</a:t>
            </a:r>
          </a:p>
          <a:p>
            <a:r>
              <a:rPr lang="en-US" sz="2461" dirty="0"/>
              <a:t>Assign item locations (for example, aisle numbers)</a:t>
            </a:r>
          </a:p>
          <a:p>
            <a:r>
              <a:rPr lang="en-US" sz="2461" dirty="0"/>
              <a:t>Several accessibility options</a:t>
            </a:r>
          </a:p>
          <a:p>
            <a:pPr lvl="1"/>
            <a:r>
              <a:rPr lang="en-US" sz="2461" dirty="0"/>
              <a:t>text-to-speech </a:t>
            </a:r>
          </a:p>
          <a:p>
            <a:pPr lvl="1"/>
            <a:r>
              <a:rPr lang="en-US" sz="2461" dirty="0"/>
              <a:t>uses large easy-to-see images</a:t>
            </a:r>
          </a:p>
          <a:p>
            <a:pPr lvl="1"/>
            <a:r>
              <a:rPr lang="en-US" sz="2461" dirty="0"/>
              <a:t>item prices automatically totaled</a:t>
            </a:r>
          </a:p>
          <a:p>
            <a:r>
              <a:rPr lang="en-US" sz="2461" dirty="0"/>
              <a:t>$4.99</a:t>
            </a:r>
          </a:p>
        </p:txBody>
      </p:sp>
      <p:pic>
        <p:nvPicPr>
          <p:cNvPr id="4" name="Picture 3" descr="Grocery IQ shopping list"/>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9328" y="2143125"/>
            <a:ext cx="3938739" cy="2695575"/>
          </a:xfrm>
          <a:prstGeom prst="rect">
            <a:avLst/>
          </a:prstGeom>
        </p:spPr>
      </p:pic>
    </p:spTree>
    <p:extLst>
      <p:ext uri="{BB962C8B-B14F-4D97-AF65-F5344CB8AC3E}">
        <p14:creationId xmlns:p14="http://schemas.microsoft.com/office/powerpoint/2010/main" val="3466081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normAutofit/>
          </a:bodyPr>
          <a:lstStyle/>
          <a:p>
            <a:r>
              <a:rPr lang="en-US" dirty="0" smtClean="0">
                <a:solidFill>
                  <a:schemeClr val="tx1"/>
                </a:solidFill>
              </a:rPr>
              <a:t>MyMedSchedule</a:t>
            </a:r>
            <a:endParaRPr lang="en-US" dirty="0">
              <a:solidFill>
                <a:schemeClr val="tx1"/>
              </a:solidFill>
            </a:endParaRPr>
          </a:p>
        </p:txBody>
      </p:sp>
      <p:pic>
        <p:nvPicPr>
          <p:cNvPr id="1026" name="Picture 2" descr="https://lh4.ggpht.com/3iejlbCSn64C9vImriN6cWL7r7clv_zfOyiRtYe267F0pWR-N2wKLfT8jssswLu1Gbs=w70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14938" y="2362202"/>
            <a:ext cx="3662362" cy="17870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57199" y="2362202"/>
            <a:ext cx="4597004" cy="3323987"/>
          </a:xfrm>
          <a:prstGeom prst="rect">
            <a:avLst/>
          </a:prstGeom>
          <a:noFill/>
        </p:spPr>
        <p:txBody>
          <a:bodyPr wrap="square" rtlCol="0">
            <a:spAutoFit/>
          </a:bodyPr>
          <a:lstStyle/>
          <a:p>
            <a:pPr marL="342882" indent="-342882">
              <a:buFont typeface="Arial" pitchFamily="34" charset="0"/>
              <a:buChar char="•"/>
            </a:pPr>
            <a:r>
              <a:rPr lang="en-US" sz="2400" dirty="0">
                <a:solidFill>
                  <a:prstClr val="black"/>
                </a:solidFill>
                <a:cs typeface="Calibri" panose="020F0502020204030204" pitchFamily="34" charset="0"/>
              </a:rPr>
              <a:t>Keep track of medication</a:t>
            </a:r>
          </a:p>
          <a:p>
            <a:pPr marL="342882" indent="-342882">
              <a:buFont typeface="Arial" pitchFamily="34" charset="0"/>
              <a:buChar char="•"/>
            </a:pPr>
            <a:r>
              <a:rPr lang="en-US" sz="2400" dirty="0">
                <a:solidFill>
                  <a:prstClr val="black"/>
                </a:solidFill>
                <a:cs typeface="Calibri" panose="020F0502020204030204" pitchFamily="34" charset="0"/>
              </a:rPr>
              <a:t>Reminders</a:t>
            </a:r>
          </a:p>
          <a:p>
            <a:pPr marL="342882" indent="-342882">
              <a:buFont typeface="Arial" pitchFamily="34" charset="0"/>
              <a:buChar char="•"/>
            </a:pPr>
            <a:r>
              <a:rPr lang="en-US" sz="2400" dirty="0">
                <a:solidFill>
                  <a:prstClr val="black"/>
                </a:solidFill>
                <a:cs typeface="Calibri" panose="020F0502020204030204" pitchFamily="34" charset="0"/>
              </a:rPr>
              <a:t>Refill Reminders</a:t>
            </a:r>
          </a:p>
          <a:p>
            <a:pPr marL="342882" indent="-342882">
              <a:buFont typeface="Arial" pitchFamily="34" charset="0"/>
              <a:buChar char="•"/>
            </a:pPr>
            <a:r>
              <a:rPr lang="en-US" sz="2400" dirty="0">
                <a:solidFill>
                  <a:prstClr val="black"/>
                </a:solidFill>
                <a:cs typeface="Calibri" panose="020F0502020204030204" pitchFamily="34" charset="0"/>
              </a:rPr>
              <a:t>Healthcare Provider Profiles</a:t>
            </a:r>
          </a:p>
          <a:p>
            <a:pPr marL="342882" indent="-342882">
              <a:buFont typeface="Arial" pitchFamily="34" charset="0"/>
              <a:buChar char="•"/>
            </a:pPr>
            <a:r>
              <a:rPr lang="en-US" sz="2400" dirty="0">
                <a:solidFill>
                  <a:prstClr val="black"/>
                </a:solidFill>
                <a:cs typeface="Calibri" panose="020F0502020204030204" pitchFamily="34" charset="0"/>
              </a:rPr>
              <a:t>Insurance Information</a:t>
            </a:r>
          </a:p>
          <a:p>
            <a:pPr marL="342882" indent="-342882">
              <a:buFont typeface="Arial" pitchFamily="34" charset="0"/>
              <a:buChar char="•"/>
            </a:pPr>
            <a:r>
              <a:rPr lang="en-US" sz="2400" dirty="0">
                <a:solidFill>
                  <a:prstClr val="black"/>
                </a:solidFill>
                <a:cs typeface="Calibri" panose="020F0502020204030204" pitchFamily="34" charset="0"/>
              </a:rPr>
              <a:t>Allergies</a:t>
            </a:r>
          </a:p>
          <a:p>
            <a:pPr marL="342882" indent="-342882">
              <a:buFont typeface="Arial" pitchFamily="34" charset="0"/>
              <a:buChar char="•"/>
            </a:pPr>
            <a:r>
              <a:rPr lang="en-US" sz="2400" dirty="0">
                <a:solidFill>
                  <a:prstClr val="black"/>
                </a:solidFill>
                <a:cs typeface="Calibri" panose="020F0502020204030204" pitchFamily="34" charset="0"/>
              </a:rPr>
              <a:t>Works across Platforms</a:t>
            </a:r>
          </a:p>
          <a:p>
            <a:pPr marL="342882" indent="-342882">
              <a:buFont typeface="Arial" pitchFamily="34" charset="0"/>
              <a:buChar char="•"/>
            </a:pPr>
            <a:r>
              <a:rPr lang="en-US" sz="2400" dirty="0">
                <a:solidFill>
                  <a:prstClr val="black"/>
                </a:solidFill>
                <a:cs typeface="Calibri" panose="020F0502020204030204" pitchFamily="34" charset="0"/>
              </a:rPr>
              <a:t>Free</a:t>
            </a:r>
          </a:p>
          <a:p>
            <a:pPr marL="342882" indent="-342882">
              <a:buFont typeface="Arial" pitchFamily="34" charset="0"/>
              <a:buChar char="•"/>
            </a:pPr>
            <a:r>
              <a:rPr lang="en-US" dirty="0">
                <a:solidFill>
                  <a:prstClr val="black"/>
                </a:solidFill>
                <a:cs typeface="Calibri" panose="020F0502020204030204" pitchFamily="34" charset="0"/>
                <a:hlinkClick r:id="rId3"/>
              </a:rPr>
              <a:t>www.mymedschedule.com</a:t>
            </a:r>
            <a:r>
              <a:rPr lang="en-US" dirty="0">
                <a:solidFill>
                  <a:prstClr val="black"/>
                </a:solidFill>
                <a:cs typeface="Calibri" panose="020F0502020204030204" pitchFamily="34" charset="0"/>
              </a:rPr>
              <a:t> </a:t>
            </a:r>
          </a:p>
        </p:txBody>
      </p:sp>
    </p:spTree>
    <p:extLst>
      <p:ext uri="{BB962C8B-B14F-4D97-AF65-F5344CB8AC3E}">
        <p14:creationId xmlns:p14="http://schemas.microsoft.com/office/powerpoint/2010/main" val="1268942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The Time Management Matrix</a:t>
            </a:r>
            <a:endParaRPr lang="en-US" dirty="0"/>
          </a:p>
        </p:txBody>
      </p:sp>
      <p:graphicFrame>
        <p:nvGraphicFramePr>
          <p:cNvPr id="1083" name="Group 59" descr="The time management matrix. Left column: important and not important. Top row: urgent and not urgent. Four quadrants with various activities correlating to time management included"/>
          <p:cNvGraphicFramePr>
            <a:graphicFrameLocks noGrp="1"/>
          </p:cNvGraphicFramePr>
          <p:nvPr>
            <p:extLst>
              <p:ext uri="{D42A27DB-BD31-4B8C-83A1-F6EECF244321}">
                <p14:modId xmlns:p14="http://schemas.microsoft.com/office/powerpoint/2010/main" val="2479165417"/>
              </p:ext>
            </p:extLst>
          </p:nvPr>
        </p:nvGraphicFramePr>
        <p:xfrm>
          <a:off x="609600" y="1828800"/>
          <a:ext cx="7467600" cy="4177016"/>
        </p:xfrm>
        <a:graphic>
          <a:graphicData uri="http://schemas.openxmlformats.org/drawingml/2006/table">
            <a:tbl>
              <a:tblPr/>
              <a:tblGrid>
                <a:gridCol w="1752600">
                  <a:extLst>
                    <a:ext uri="{9D8B030D-6E8A-4147-A177-3AD203B41FA5}">
                      <a16:colId xmlns:a16="http://schemas.microsoft.com/office/drawing/2014/main" val="20000"/>
                    </a:ext>
                  </a:extLst>
                </a:gridCol>
                <a:gridCol w="2797175">
                  <a:extLst>
                    <a:ext uri="{9D8B030D-6E8A-4147-A177-3AD203B41FA5}">
                      <a16:colId xmlns:a16="http://schemas.microsoft.com/office/drawing/2014/main" val="20001"/>
                    </a:ext>
                  </a:extLst>
                </a:gridCol>
                <a:gridCol w="2917825">
                  <a:extLst>
                    <a:ext uri="{9D8B030D-6E8A-4147-A177-3AD203B41FA5}">
                      <a16:colId xmlns:a16="http://schemas.microsoft.com/office/drawing/2014/main" val="20002"/>
                    </a:ext>
                  </a:extLst>
                </a:gridCol>
              </a:tblGrid>
              <a:tr h="4572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Arial" charset="0"/>
                      </a:endParaRPr>
                    </a:p>
                  </a:txBody>
                  <a:tcPr marL="92075" marR="92075" marT="46034" marB="46034" horzOverflow="overflow">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bg1"/>
                          </a:solidFill>
                          <a:effectLst/>
                          <a:latin typeface="Arial" charset="0"/>
                        </a:rPr>
                        <a:t>Urgent</a:t>
                      </a:r>
                    </a:p>
                  </a:txBody>
                  <a:tcPr marL="92075" marR="92075" marT="46034" marB="460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99"/>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bg1"/>
                          </a:solidFill>
                          <a:effectLst/>
                          <a:latin typeface="Arial" charset="0"/>
                        </a:rPr>
                        <a:t>Not Urgent</a:t>
                      </a:r>
                    </a:p>
                  </a:txBody>
                  <a:tcPr marL="92075" marR="92075" marT="46034" marB="460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99"/>
                    </a:solidFill>
                  </a:tcPr>
                </a:tc>
                <a:extLst>
                  <a:ext uri="{0D108BD9-81ED-4DB2-BD59-A6C34878D82A}">
                    <a16:rowId xmlns:a16="http://schemas.microsoft.com/office/drawing/2014/main" val="10000"/>
                  </a:ext>
                </a:extLst>
              </a:tr>
              <a:tr h="1859774">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dirty="0" smtClean="0">
                          <a:ln>
                            <a:noFill/>
                          </a:ln>
                          <a:solidFill>
                            <a:schemeClr val="bg1"/>
                          </a:solidFill>
                          <a:effectLst/>
                          <a:latin typeface="Arial" charset="0"/>
                        </a:rPr>
                        <a:t>Important</a:t>
                      </a:r>
                    </a:p>
                  </a:txBody>
                  <a:tcPr marL="92075" marR="92075" marT="46034" marB="4603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99"/>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I</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Crises</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Pressing Problems</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Deadline Driven Projects</a:t>
                      </a:r>
                    </a:p>
                  </a:txBody>
                  <a:tcPr marL="92075" marR="92075" marT="46034" marB="460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II</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Prevention</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Relationship Building</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Planning</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New Opportunities</a:t>
                      </a:r>
                    </a:p>
                  </a:txBody>
                  <a:tcPr marL="92075" marR="92075" marT="46034" marB="460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59774">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dirty="0" smtClean="0">
                          <a:ln>
                            <a:noFill/>
                          </a:ln>
                          <a:solidFill>
                            <a:schemeClr val="bg1"/>
                          </a:solidFill>
                          <a:effectLst/>
                          <a:latin typeface="Arial" charset="0"/>
                        </a:rPr>
                        <a:t>Not </a:t>
                      </a:r>
                    </a:p>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dirty="0" smtClean="0">
                          <a:ln>
                            <a:noFill/>
                          </a:ln>
                          <a:solidFill>
                            <a:schemeClr val="bg1"/>
                          </a:solidFill>
                          <a:effectLst/>
                          <a:latin typeface="Arial" charset="0"/>
                        </a:rPr>
                        <a:t>Important</a:t>
                      </a:r>
                    </a:p>
                  </a:txBody>
                  <a:tcPr marL="92075" marR="92075" marT="46034" marB="4603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99"/>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III</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Interruptions</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Mail</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Meetings</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smtClean="0">
                          <a:ln>
                            <a:noFill/>
                          </a:ln>
                          <a:solidFill>
                            <a:schemeClr val="tx1"/>
                          </a:solidFill>
                          <a:effectLst/>
                          <a:latin typeface="Arial" charset="0"/>
                        </a:rPr>
                        <a:t>Popular activities</a:t>
                      </a:r>
                    </a:p>
                  </a:txBody>
                  <a:tcPr marL="92075" marR="92075" marT="46034" marB="460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IV</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Trivia</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Busy work</a:t>
                      </a:r>
                    </a:p>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Pleasant activities</a:t>
                      </a:r>
                    </a:p>
                  </a:txBody>
                  <a:tcPr marL="92075" marR="92075" marT="46034" marB="460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3263595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74638"/>
            <a:ext cx="7543800" cy="1143000"/>
          </a:xfrm>
        </p:spPr>
        <p:txBody>
          <a:bodyPr/>
          <a:lstStyle/>
          <a:p>
            <a:r>
              <a:rPr lang="en-US" sz="2400" dirty="0" smtClean="0"/>
              <a:t/>
            </a:r>
            <a:br>
              <a:rPr lang="en-US" sz="2400" dirty="0" smtClean="0"/>
            </a:br>
            <a:r>
              <a:rPr lang="en-US" sz="2400" dirty="0" smtClean="0"/>
              <a:t>Considering No/Low Tech to High Tech 	</a:t>
            </a:r>
            <a:endParaRPr lang="en-US" sz="2400" dirty="0"/>
          </a:p>
        </p:txBody>
      </p:sp>
      <p:sp>
        <p:nvSpPr>
          <p:cNvPr id="3" name="Content Placeholder 2"/>
          <p:cNvSpPr>
            <a:spLocks noGrp="1"/>
          </p:cNvSpPr>
          <p:nvPr>
            <p:ph idx="1"/>
          </p:nvPr>
        </p:nvSpPr>
        <p:spPr>
          <a:xfrm>
            <a:off x="466726" y="1879600"/>
            <a:ext cx="3763752" cy="4116388"/>
          </a:xfrm>
        </p:spPr>
        <p:txBody>
          <a:bodyPr/>
          <a:lstStyle/>
          <a:p>
            <a:pPr marL="0" indent="0">
              <a:buNone/>
            </a:pPr>
            <a:r>
              <a:rPr lang="en-US" dirty="0"/>
              <a:t/>
            </a:r>
            <a:br>
              <a:rPr lang="en-US" dirty="0"/>
            </a:br>
            <a:endParaRPr lang="en-US" dirty="0"/>
          </a:p>
        </p:txBody>
      </p:sp>
      <p:sp>
        <p:nvSpPr>
          <p:cNvPr id="4" name="Slide Number Placeholder 3"/>
          <p:cNvSpPr>
            <a:spLocks noGrp="1"/>
          </p:cNvSpPr>
          <p:nvPr>
            <p:ph type="sldNum" sz="quarter" idx="10"/>
          </p:nvPr>
        </p:nvSpPr>
        <p:spPr/>
        <p:txBody>
          <a:bodyPr/>
          <a:lstStyle/>
          <a:p>
            <a:pPr>
              <a:defRPr/>
            </a:pPr>
            <a:fld id="{38CAB7F6-B704-426D-98B5-E36678B71673}" type="slidenum">
              <a:rPr lang="en-US" smtClean="0"/>
              <a:pPr>
                <a:defRPr/>
              </a:pPr>
              <a:t>43</a:t>
            </a:fld>
            <a:endParaRPr lang="en-US" sz="1400" b="0" dirty="0"/>
          </a:p>
        </p:txBody>
      </p:sp>
      <p:pic>
        <p:nvPicPr>
          <p:cNvPr id="8" name="Picture 7" descr="z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9619" y="1972018"/>
            <a:ext cx="3101249" cy="4134999"/>
          </a:xfrm>
          <a:prstGeom prst="rect">
            <a:avLst/>
          </a:prstGeom>
        </p:spPr>
      </p:pic>
      <p:pic>
        <p:nvPicPr>
          <p:cNvPr id="9" name="Picture 8" descr="z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435" y="1972018"/>
            <a:ext cx="2715198" cy="4072795"/>
          </a:xfrm>
          <a:prstGeom prst="rect">
            <a:avLst/>
          </a:prstGeom>
        </p:spPr>
      </p:pic>
    </p:spTree>
    <p:extLst>
      <p:ext uri="{BB962C8B-B14F-4D97-AF65-F5344CB8AC3E}">
        <p14:creationId xmlns:p14="http://schemas.microsoft.com/office/powerpoint/2010/main" val="16222411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bwMode="auto">
          <a:xfrm>
            <a:off x="457200" y="6858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en-US" dirty="0" smtClean="0">
                <a:solidFill>
                  <a:schemeClr val="tx1"/>
                </a:solidFill>
              </a:rPr>
              <a:t>iZen Garden</a:t>
            </a:r>
          </a:p>
        </p:txBody>
      </p:sp>
      <p:sp>
        <p:nvSpPr>
          <p:cNvPr id="53251" name="Content Placeholder 3"/>
          <p:cNvSpPr>
            <a:spLocks noGrp="1"/>
          </p:cNvSpPr>
          <p:nvPr>
            <p:ph type="body" idx="1"/>
          </p:nvPr>
        </p:nvSpPr>
        <p:spPr bwMode="auto">
          <a:xfrm>
            <a:off x="4411265" y="1600200"/>
            <a:ext cx="4275535" cy="452596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p>
            <a:r>
              <a:rPr lang="en-US" dirty="0" smtClean="0"/>
              <a:t>Choose from 100s of objects, plants and creatures to place in your garden</a:t>
            </a:r>
          </a:p>
          <a:p>
            <a:r>
              <a:rPr lang="en-US" dirty="0" smtClean="0"/>
              <a:t>Rake the sand and share your creations </a:t>
            </a:r>
          </a:p>
          <a:p>
            <a:r>
              <a:rPr lang="en-US" dirty="0" smtClean="0"/>
              <a:t>Helps you to center your mind, relax your psyche and relieve your stress</a:t>
            </a:r>
          </a:p>
          <a:p>
            <a:endParaRPr lang="en-US" dirty="0" smtClean="0"/>
          </a:p>
        </p:txBody>
      </p:sp>
      <p:pic>
        <p:nvPicPr>
          <p:cNvPr id="53255" name="Picture 6" descr="Zen garden Imag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0600" y="1652588"/>
            <a:ext cx="30861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4419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bwMode="auto">
          <a:xfrm>
            <a:off x="1600200" y="838200"/>
            <a:ext cx="8229600" cy="9777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en-US" dirty="0" smtClean="0"/>
              <a:t>Breathe2Relax</a:t>
            </a:r>
          </a:p>
        </p:txBody>
      </p:sp>
      <p:sp>
        <p:nvSpPr>
          <p:cNvPr id="54275" name="Content Placeholder 2"/>
          <p:cNvSpPr>
            <a:spLocks noGrp="1"/>
          </p:cNvSpPr>
          <p:nvPr>
            <p:ph sz="half" idx="1"/>
          </p:nvPr>
        </p:nvSpPr>
        <p:spPr bwMode="auto">
          <a:xfrm>
            <a:off x="368300" y="2209800"/>
            <a:ext cx="48133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t>Portable stress management tool </a:t>
            </a:r>
          </a:p>
          <a:p>
            <a:r>
              <a:rPr lang="en-US" dirty="0" smtClean="0"/>
              <a:t>Detailed information on the effects of stress on the body  </a:t>
            </a:r>
          </a:p>
          <a:p>
            <a:r>
              <a:rPr lang="en-US" dirty="0" smtClean="0"/>
              <a:t>Instructions and practice exercises to learn the stress management skill called diaphragmatic breathing</a:t>
            </a:r>
          </a:p>
        </p:txBody>
      </p:sp>
      <p:pic>
        <p:nvPicPr>
          <p:cNvPr id="54276" name="Picture 2" descr="Breathe2Relax icon"/>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86400" y="291459"/>
            <a:ext cx="6953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5" descr="Breathe2relax screenshot with the word Exhale written in the middle. There is an image in the background of trees, plants and mountain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81600" y="2209800"/>
            <a:ext cx="35560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Image of android and Apple icons"/>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455144" y="272809"/>
            <a:ext cx="1743075" cy="752475"/>
          </a:xfrm>
          <a:prstGeom prst="rect">
            <a:avLst/>
          </a:prstGeom>
        </p:spPr>
      </p:pic>
    </p:spTree>
    <p:extLst>
      <p:ext uri="{BB962C8B-B14F-4D97-AF65-F5344CB8AC3E}">
        <p14:creationId xmlns:p14="http://schemas.microsoft.com/office/powerpoint/2010/main" val="42124213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846138"/>
            <a:ext cx="7543800" cy="1143000"/>
          </a:xfrm>
        </p:spPr>
        <p:txBody>
          <a:bodyPr/>
          <a:lstStyle/>
          <a:p>
            <a:r>
              <a:rPr lang="en-US" sz="3600" b="1" dirty="0"/>
              <a:t>Ergonomics in the Classroom</a:t>
            </a:r>
          </a:p>
        </p:txBody>
      </p:sp>
      <p:pic>
        <p:nvPicPr>
          <p:cNvPr id="8194" name="Picture 2" descr="Ergonomics Desk"/>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14400" y="1752600"/>
            <a:ext cx="73660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7487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228600" y="846138"/>
            <a:ext cx="8229600" cy="1143000"/>
          </a:xfrm>
        </p:spPr>
        <p:txBody>
          <a:bodyPr/>
          <a:lstStyle/>
          <a:p>
            <a:pPr eaLnBrk="1" hangingPunct="1"/>
            <a:r>
              <a:rPr lang="en-US" altLang="en-US" dirty="0" smtClean="0">
                <a:latin typeface="Arial" pitchFamily="34" charset="0"/>
                <a:cs typeface="Arial" pitchFamily="34" charset="0"/>
              </a:rPr>
              <a:t>Consider this -  </a:t>
            </a:r>
          </a:p>
        </p:txBody>
      </p:sp>
      <p:sp>
        <p:nvSpPr>
          <p:cNvPr id="120835" name="Rectangle 3"/>
          <p:cNvSpPr>
            <a:spLocks noGrp="1" noChangeArrowheads="1"/>
          </p:cNvSpPr>
          <p:nvPr>
            <p:ph type="body" idx="1"/>
          </p:nvPr>
        </p:nvSpPr>
        <p:spPr>
          <a:xfrm>
            <a:off x="0" y="1600200"/>
            <a:ext cx="8991600" cy="4525963"/>
          </a:xfrm>
        </p:spPr>
        <p:txBody>
          <a:bodyPr/>
          <a:lstStyle/>
          <a:p>
            <a:pPr eaLnBrk="1" hangingPunct="1">
              <a:lnSpc>
                <a:spcPct val="90000"/>
              </a:lnSpc>
            </a:pPr>
            <a:r>
              <a:rPr lang="en-US" altLang="en-US" dirty="0" smtClean="0">
                <a:latin typeface="Arial" pitchFamily="34" charset="0"/>
                <a:cs typeface="Arial" pitchFamily="34" charset="0"/>
              </a:rPr>
              <a:t>My Success relies on: </a:t>
            </a:r>
          </a:p>
          <a:p>
            <a:pPr lvl="1" eaLnBrk="1" hangingPunct="1">
              <a:lnSpc>
                <a:spcPct val="90000"/>
              </a:lnSpc>
            </a:pPr>
            <a:r>
              <a:rPr lang="en-US" altLang="en-US" dirty="0" smtClean="0">
                <a:latin typeface="Arial" pitchFamily="34" charset="0"/>
                <a:cs typeface="Arial" pitchFamily="34" charset="0"/>
              </a:rPr>
              <a:t>Developing a Vision for My Future</a:t>
            </a:r>
          </a:p>
          <a:p>
            <a:pPr lvl="2" eaLnBrk="1" hangingPunct="1">
              <a:lnSpc>
                <a:spcPct val="90000"/>
              </a:lnSpc>
            </a:pPr>
            <a:r>
              <a:rPr lang="en-US" altLang="en-US" dirty="0" smtClean="0">
                <a:latin typeface="Arial" pitchFamily="34" charset="0"/>
                <a:cs typeface="Arial" pitchFamily="34" charset="0"/>
              </a:rPr>
              <a:t>Created a “Map” and “Vision Board”</a:t>
            </a:r>
          </a:p>
          <a:p>
            <a:pPr lvl="3" eaLnBrk="1" hangingPunct="1">
              <a:lnSpc>
                <a:spcPct val="90000"/>
              </a:lnSpc>
            </a:pPr>
            <a:r>
              <a:rPr lang="en-US" altLang="en-US" dirty="0" smtClean="0">
                <a:latin typeface="Arial" pitchFamily="34" charset="0"/>
                <a:cs typeface="Arial" pitchFamily="34" charset="0"/>
              </a:rPr>
              <a:t>Personal Goals</a:t>
            </a:r>
          </a:p>
          <a:p>
            <a:pPr lvl="4" eaLnBrk="1" hangingPunct="1">
              <a:lnSpc>
                <a:spcPct val="90000"/>
              </a:lnSpc>
            </a:pPr>
            <a:r>
              <a:rPr lang="en-US" altLang="en-US" dirty="0" smtClean="0">
                <a:latin typeface="Arial" pitchFamily="34" charset="0"/>
                <a:cs typeface="Arial" pitchFamily="34" charset="0"/>
              </a:rPr>
              <a:t>Strong Relationship with my Family</a:t>
            </a:r>
          </a:p>
          <a:p>
            <a:pPr lvl="4" eaLnBrk="1" hangingPunct="1">
              <a:lnSpc>
                <a:spcPct val="90000"/>
              </a:lnSpc>
            </a:pPr>
            <a:r>
              <a:rPr lang="en-US" altLang="en-US" dirty="0" smtClean="0">
                <a:latin typeface="Arial" pitchFamily="34" charset="0"/>
                <a:cs typeface="Arial" pitchFamily="34" charset="0"/>
              </a:rPr>
              <a:t>Build a Habitat House (12)</a:t>
            </a:r>
          </a:p>
          <a:p>
            <a:pPr lvl="4" eaLnBrk="1" hangingPunct="1">
              <a:lnSpc>
                <a:spcPct val="90000"/>
              </a:lnSpc>
            </a:pPr>
            <a:r>
              <a:rPr lang="en-US" altLang="en-US" dirty="0" smtClean="0">
                <a:latin typeface="Arial" pitchFamily="34" charset="0"/>
                <a:cs typeface="Arial" pitchFamily="34" charset="0"/>
              </a:rPr>
              <a:t>Climb the Great Wall of China (2004)</a:t>
            </a:r>
          </a:p>
          <a:p>
            <a:pPr lvl="4" eaLnBrk="1" hangingPunct="1">
              <a:lnSpc>
                <a:spcPct val="90000"/>
              </a:lnSpc>
            </a:pPr>
            <a:r>
              <a:rPr lang="en-US" altLang="en-US" dirty="0" smtClean="0">
                <a:latin typeface="Arial" pitchFamily="34" charset="0"/>
                <a:cs typeface="Arial" pitchFamily="34" charset="0"/>
              </a:rPr>
              <a:t>Adopt a Child (2! Tucker and </a:t>
            </a:r>
            <a:r>
              <a:rPr lang="en-US" altLang="en-US" dirty="0" err="1" smtClean="0">
                <a:latin typeface="Arial" pitchFamily="34" charset="0"/>
                <a:cs typeface="Arial" pitchFamily="34" charset="0"/>
              </a:rPr>
              <a:t>Meera</a:t>
            </a:r>
            <a:r>
              <a:rPr lang="en-US" altLang="en-US" dirty="0" smtClean="0">
                <a:latin typeface="Arial" pitchFamily="34" charset="0"/>
                <a:cs typeface="Arial" pitchFamily="34" charset="0"/>
              </a:rPr>
              <a:t>)</a:t>
            </a:r>
          </a:p>
          <a:p>
            <a:pPr lvl="3" eaLnBrk="1" hangingPunct="1">
              <a:lnSpc>
                <a:spcPct val="90000"/>
              </a:lnSpc>
            </a:pPr>
            <a:r>
              <a:rPr lang="en-US" altLang="en-US" dirty="0" smtClean="0">
                <a:latin typeface="Arial" pitchFamily="34" charset="0"/>
                <a:cs typeface="Arial" pitchFamily="34" charset="0"/>
              </a:rPr>
              <a:t>Educational Goals</a:t>
            </a:r>
          </a:p>
          <a:p>
            <a:pPr lvl="4" eaLnBrk="1" hangingPunct="1">
              <a:lnSpc>
                <a:spcPct val="90000"/>
              </a:lnSpc>
            </a:pPr>
            <a:r>
              <a:rPr lang="en-US" altLang="en-US" dirty="0" smtClean="0">
                <a:latin typeface="Arial" pitchFamily="34" charset="0"/>
                <a:cs typeface="Arial" pitchFamily="34" charset="0"/>
              </a:rPr>
              <a:t>BA from UGA (Took 10 years…)</a:t>
            </a:r>
          </a:p>
          <a:p>
            <a:pPr lvl="4" eaLnBrk="1" hangingPunct="1">
              <a:lnSpc>
                <a:spcPct val="90000"/>
              </a:lnSpc>
            </a:pPr>
            <a:r>
              <a:rPr lang="en-US" altLang="en-US" dirty="0" smtClean="0">
                <a:latin typeface="Arial" pitchFamily="34" charset="0"/>
                <a:cs typeface="Arial" pitchFamily="34" charset="0"/>
              </a:rPr>
              <a:t>Masters Degree (2005 – M. Ed. UK!)</a:t>
            </a:r>
          </a:p>
          <a:p>
            <a:pPr lvl="3" eaLnBrk="1" hangingPunct="1">
              <a:lnSpc>
                <a:spcPct val="90000"/>
              </a:lnSpc>
            </a:pPr>
            <a:r>
              <a:rPr lang="en-US" altLang="en-US" dirty="0" smtClean="0">
                <a:latin typeface="Arial" pitchFamily="34" charset="0"/>
                <a:cs typeface="Arial" pitchFamily="34" charset="0"/>
              </a:rPr>
              <a:t>Career Goals</a:t>
            </a:r>
          </a:p>
          <a:p>
            <a:pPr lvl="4" eaLnBrk="1" hangingPunct="1">
              <a:lnSpc>
                <a:spcPct val="90000"/>
              </a:lnSpc>
            </a:pPr>
            <a:r>
              <a:rPr lang="en-US" altLang="en-US" dirty="0" smtClean="0">
                <a:latin typeface="Arial" pitchFamily="34" charset="0"/>
                <a:cs typeface="Arial" pitchFamily="34" charset="0"/>
              </a:rPr>
              <a:t>Help people Live Their Best Lives through technology (Director of Tools for Life @ Georgia Tech)</a:t>
            </a:r>
          </a:p>
          <a:p>
            <a:pPr lvl="3" eaLnBrk="1" hangingPunct="1">
              <a:lnSpc>
                <a:spcPct val="90000"/>
              </a:lnSpc>
            </a:pPr>
            <a:endParaRPr lang="en-US" altLang="en-US" dirty="0" smtClean="0">
              <a:latin typeface="Arial" pitchFamily="34" charset="0"/>
              <a:cs typeface="Arial" pitchFamily="34" charset="0"/>
            </a:endParaRPr>
          </a:p>
        </p:txBody>
      </p:sp>
      <p:pic>
        <p:nvPicPr>
          <p:cNvPr id="120836" name="Picture 3" descr="Photo of Bowl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12700"/>
            <a:ext cx="2319337"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5815012"/>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6722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762000"/>
            <a:ext cx="8229600" cy="1143000"/>
          </a:xfrm>
        </p:spPr>
        <p:txBody>
          <a:bodyPr/>
          <a:lstStyle/>
          <a:p>
            <a:pPr eaLnBrk="1" hangingPunct="1"/>
            <a:r>
              <a:rPr lang="en-US" altLang="en-US" dirty="0" smtClean="0">
                <a:latin typeface="Arial" pitchFamily="34" charset="0"/>
                <a:cs typeface="Arial" pitchFamily="34" charset="0"/>
              </a:rPr>
              <a:t>Consider this -  </a:t>
            </a:r>
          </a:p>
        </p:txBody>
      </p:sp>
      <p:sp>
        <p:nvSpPr>
          <p:cNvPr id="58371" name="Rectangle 3"/>
          <p:cNvSpPr>
            <a:spLocks noGrp="1" noChangeArrowheads="1"/>
          </p:cNvSpPr>
          <p:nvPr>
            <p:ph type="body" idx="1"/>
          </p:nvPr>
        </p:nvSpPr>
        <p:spPr>
          <a:xfrm>
            <a:off x="459828" y="2332037"/>
            <a:ext cx="8229600" cy="4525963"/>
          </a:xfrm>
        </p:spPr>
        <p:txBody>
          <a:bodyPr/>
          <a:lstStyle/>
          <a:p>
            <a:pPr eaLnBrk="1" hangingPunct="1">
              <a:lnSpc>
                <a:spcPct val="90000"/>
              </a:lnSpc>
              <a:defRPr/>
            </a:pPr>
            <a:r>
              <a:rPr lang="en-US" dirty="0" smtClean="0">
                <a:latin typeface="Arial" pitchFamily="34" charset="0"/>
                <a:cs typeface="Arial" pitchFamily="34" charset="0"/>
              </a:rPr>
              <a:t>My Success relies on </a:t>
            </a:r>
          </a:p>
          <a:p>
            <a:pPr lvl="1" eaLnBrk="1" hangingPunct="1">
              <a:lnSpc>
                <a:spcPct val="90000"/>
              </a:lnSpc>
              <a:defRPr/>
            </a:pPr>
            <a:r>
              <a:rPr lang="en-US" dirty="0" smtClean="0">
                <a:latin typeface="Arial" pitchFamily="34" charset="0"/>
                <a:cs typeface="Arial" pitchFamily="34" charset="0"/>
              </a:rPr>
              <a:t>Failing</a:t>
            </a:r>
          </a:p>
          <a:p>
            <a:pPr lvl="1" eaLnBrk="1" hangingPunct="1">
              <a:lnSpc>
                <a:spcPct val="90000"/>
              </a:lnSpc>
              <a:defRPr/>
            </a:pPr>
            <a:r>
              <a:rPr lang="en-US" dirty="0" smtClean="0">
                <a:latin typeface="Arial" pitchFamily="34" charset="0"/>
                <a:cs typeface="Arial" pitchFamily="34" charset="0"/>
              </a:rPr>
              <a:t>Dignity of Failure</a:t>
            </a:r>
          </a:p>
          <a:p>
            <a:pPr lvl="2" eaLnBrk="1" hangingPunct="1">
              <a:lnSpc>
                <a:spcPct val="90000"/>
              </a:lnSpc>
              <a:defRPr/>
            </a:pPr>
            <a:r>
              <a:rPr lang="en-US" dirty="0" smtClean="0">
                <a:latin typeface="Arial" pitchFamily="34" charset="0"/>
                <a:cs typeface="Arial" pitchFamily="34" charset="0"/>
              </a:rPr>
              <a:t>I learned More from My “Failures” sometimes than my “successes”</a:t>
            </a:r>
          </a:p>
          <a:p>
            <a:pPr lvl="2" eaLnBrk="1" hangingPunct="1">
              <a:lnSpc>
                <a:spcPct val="90000"/>
              </a:lnSpc>
              <a:defRPr/>
            </a:pPr>
            <a:r>
              <a:rPr lang="en-US" dirty="0" smtClean="0">
                <a:latin typeface="Arial" pitchFamily="34" charset="0"/>
                <a:cs typeface="Arial" pitchFamily="34" charset="0"/>
              </a:rPr>
              <a:t>Give yourself room to fail – and Grow from the experience</a:t>
            </a:r>
          </a:p>
          <a:p>
            <a:pPr lvl="2" eaLnBrk="1" hangingPunct="1">
              <a:lnSpc>
                <a:spcPct val="90000"/>
              </a:lnSpc>
              <a:defRPr/>
            </a:pPr>
            <a:r>
              <a:rPr lang="en-US" dirty="0" smtClean="0">
                <a:latin typeface="Arial" pitchFamily="34" charset="0"/>
                <a:cs typeface="Arial" pitchFamily="34" charset="0"/>
              </a:rPr>
              <a:t>Learn to Laugh…a lot!</a:t>
            </a:r>
          </a:p>
          <a:p>
            <a:pPr lvl="2" eaLnBrk="1" hangingPunct="1">
              <a:lnSpc>
                <a:spcPct val="90000"/>
              </a:lnSpc>
              <a:defRPr/>
            </a:pPr>
            <a:r>
              <a:rPr lang="en-US" dirty="0" smtClean="0">
                <a:latin typeface="Arial" pitchFamily="34" charset="0"/>
                <a:cs typeface="Arial" pitchFamily="34" charset="0"/>
              </a:rPr>
              <a:t>Be Optimistic…</a:t>
            </a:r>
          </a:p>
          <a:p>
            <a:pPr lvl="2" eaLnBrk="1" hangingPunct="1">
              <a:lnSpc>
                <a:spcPct val="90000"/>
              </a:lnSpc>
              <a:defRPr/>
            </a:pPr>
            <a:r>
              <a:rPr lang="en-US" dirty="0" smtClean="0">
                <a:latin typeface="Arial" pitchFamily="34" charset="0"/>
                <a:cs typeface="Arial" pitchFamily="34" charset="0"/>
              </a:rPr>
              <a:t>Evaluate &amp; Evolve! </a:t>
            </a:r>
          </a:p>
          <a:p>
            <a:pPr marL="914400" lvl="2" indent="0" eaLnBrk="1" hangingPunct="1">
              <a:lnSpc>
                <a:spcPct val="90000"/>
              </a:lnSpc>
              <a:buFontTx/>
              <a:buNone/>
              <a:defRPr/>
            </a:pPr>
            <a:endParaRPr lang="en-US" dirty="0" smtClean="0">
              <a:latin typeface="Arial" pitchFamily="34" charset="0"/>
              <a:cs typeface="Arial" pitchFamily="34" charset="0"/>
            </a:endParaRPr>
          </a:p>
          <a:p>
            <a:pPr lvl="2" eaLnBrk="1" hangingPunct="1">
              <a:lnSpc>
                <a:spcPct val="90000"/>
              </a:lnSpc>
              <a:buFontTx/>
              <a:buNone/>
              <a:defRPr/>
            </a:pPr>
            <a:endParaRPr lang="en-US" dirty="0" smtClean="0">
              <a:latin typeface="Arial" pitchFamily="34" charset="0"/>
              <a:cs typeface="Arial" pitchFamily="34" charset="0"/>
            </a:endParaRPr>
          </a:p>
        </p:txBody>
      </p:sp>
      <p:pic>
        <p:nvPicPr>
          <p:cNvPr id="121860" name="Picture 3" descr="Photo of Bowl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4663" y="12700"/>
            <a:ext cx="2319337"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5815012"/>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8691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1600200" y="2362200"/>
            <a:ext cx="6819900" cy="4953000"/>
          </a:xfrm>
        </p:spPr>
        <p:txBody>
          <a:bodyPr/>
          <a:lstStyle/>
          <a:p>
            <a:pPr marL="0" indent="0" eaLnBrk="1" hangingPunct="1">
              <a:lnSpc>
                <a:spcPct val="90000"/>
              </a:lnSpc>
              <a:buFont typeface="Symbol" pitchFamily="18" charset="2"/>
              <a:buNone/>
              <a:defRPr/>
            </a:pPr>
            <a:r>
              <a:rPr lang="en-US" sz="2000" dirty="0" smtClean="0">
                <a:latin typeface="Arial" pitchFamily="34" charset="0"/>
                <a:cs typeface="Arial" pitchFamily="34" charset="0"/>
              </a:rPr>
              <a:t>Tell &amp; Help Students to:</a:t>
            </a:r>
          </a:p>
          <a:p>
            <a:pPr eaLnBrk="1" hangingPunct="1">
              <a:lnSpc>
                <a:spcPct val="90000"/>
              </a:lnSpc>
              <a:defRPr/>
            </a:pPr>
            <a:r>
              <a:rPr lang="en-US" sz="2000" dirty="0" smtClean="0">
                <a:latin typeface="Arial" pitchFamily="34" charset="0"/>
                <a:cs typeface="Arial" pitchFamily="34" charset="0"/>
              </a:rPr>
              <a:t>Get to Know Yourself</a:t>
            </a:r>
          </a:p>
          <a:p>
            <a:pPr eaLnBrk="1" hangingPunct="1">
              <a:lnSpc>
                <a:spcPct val="90000"/>
              </a:lnSpc>
              <a:defRPr/>
            </a:pPr>
            <a:r>
              <a:rPr lang="en-US" sz="2000" dirty="0" smtClean="0">
                <a:latin typeface="Arial" pitchFamily="34" charset="0"/>
                <a:cs typeface="Arial" pitchFamily="34" charset="0"/>
              </a:rPr>
              <a:t>Plan for Your Success – in school, work, Life!</a:t>
            </a:r>
          </a:p>
          <a:p>
            <a:pPr eaLnBrk="1" hangingPunct="1">
              <a:lnSpc>
                <a:spcPct val="90000"/>
              </a:lnSpc>
              <a:defRPr/>
            </a:pPr>
            <a:r>
              <a:rPr lang="en-US" sz="2000" dirty="0" smtClean="0">
                <a:latin typeface="Arial" pitchFamily="34" charset="0"/>
                <a:cs typeface="Arial" pitchFamily="34" charset="0"/>
              </a:rPr>
              <a:t>Begin with the End in Mind</a:t>
            </a:r>
          </a:p>
          <a:p>
            <a:pPr eaLnBrk="1" hangingPunct="1">
              <a:lnSpc>
                <a:spcPct val="90000"/>
              </a:lnSpc>
              <a:defRPr/>
            </a:pPr>
            <a:r>
              <a:rPr lang="en-US" sz="2000" dirty="0" smtClean="0">
                <a:latin typeface="Arial" pitchFamily="34" charset="0"/>
                <a:cs typeface="Arial" pitchFamily="34" charset="0"/>
              </a:rPr>
              <a:t>Be able to tell Your Story</a:t>
            </a:r>
          </a:p>
          <a:p>
            <a:pPr eaLnBrk="1" hangingPunct="1">
              <a:lnSpc>
                <a:spcPct val="90000"/>
              </a:lnSpc>
              <a:defRPr/>
            </a:pPr>
            <a:r>
              <a:rPr lang="en-US" sz="2000" dirty="0" smtClean="0">
                <a:latin typeface="Arial" pitchFamily="34" charset="0"/>
                <a:cs typeface="Arial" pitchFamily="34" charset="0"/>
              </a:rPr>
              <a:t>Listen &amp; Learn </a:t>
            </a:r>
          </a:p>
          <a:p>
            <a:pPr eaLnBrk="1" hangingPunct="1">
              <a:lnSpc>
                <a:spcPct val="90000"/>
              </a:lnSpc>
              <a:defRPr/>
            </a:pPr>
            <a:r>
              <a:rPr lang="en-US" sz="2000" dirty="0" smtClean="0">
                <a:latin typeface="Arial" pitchFamily="34" charset="0"/>
                <a:cs typeface="Arial" pitchFamily="34" charset="0"/>
              </a:rPr>
              <a:t>Try – Fail &amp; Try again…</a:t>
            </a:r>
          </a:p>
          <a:p>
            <a:pPr eaLnBrk="1" hangingPunct="1">
              <a:lnSpc>
                <a:spcPct val="90000"/>
              </a:lnSpc>
              <a:defRPr/>
            </a:pPr>
            <a:r>
              <a:rPr lang="en-US" sz="2000" dirty="0" smtClean="0">
                <a:latin typeface="Arial" pitchFamily="34" charset="0"/>
                <a:cs typeface="Arial" pitchFamily="34" charset="0"/>
              </a:rPr>
              <a:t>When things get off track - Evaluate and Evolve</a:t>
            </a:r>
          </a:p>
          <a:p>
            <a:pPr eaLnBrk="1" hangingPunct="1">
              <a:lnSpc>
                <a:spcPct val="90000"/>
              </a:lnSpc>
              <a:defRPr/>
            </a:pPr>
            <a:r>
              <a:rPr lang="en-US" sz="2000" dirty="0" smtClean="0">
                <a:latin typeface="Arial" pitchFamily="34" charset="0"/>
                <a:cs typeface="Arial" pitchFamily="34" charset="0"/>
              </a:rPr>
              <a:t>Explore &amp; USE Assistive Technology</a:t>
            </a:r>
          </a:p>
          <a:p>
            <a:pPr eaLnBrk="1" hangingPunct="1">
              <a:lnSpc>
                <a:spcPct val="90000"/>
              </a:lnSpc>
              <a:defRPr/>
            </a:pPr>
            <a:r>
              <a:rPr lang="en-US" sz="2000" dirty="0" smtClean="0">
                <a:latin typeface="Arial" pitchFamily="34" charset="0"/>
                <a:cs typeface="Arial" pitchFamily="34" charset="0"/>
              </a:rPr>
              <a:t>Laugh Much!</a:t>
            </a:r>
          </a:p>
          <a:p>
            <a:pPr eaLnBrk="1" hangingPunct="1">
              <a:lnSpc>
                <a:spcPct val="90000"/>
              </a:lnSpc>
              <a:defRPr/>
            </a:pPr>
            <a:r>
              <a:rPr lang="en-US" sz="2000" dirty="0" smtClean="0">
                <a:latin typeface="Arial" pitchFamily="34" charset="0"/>
                <a:cs typeface="Arial" pitchFamily="34" charset="0"/>
              </a:rPr>
              <a:t>Celebrate your Successes!</a:t>
            </a:r>
          </a:p>
          <a:p>
            <a:pPr eaLnBrk="1" hangingPunct="1">
              <a:lnSpc>
                <a:spcPct val="90000"/>
              </a:lnSpc>
              <a:defRPr/>
            </a:pPr>
            <a:r>
              <a:rPr lang="en-US" sz="2000" dirty="0" smtClean="0">
                <a:latin typeface="Arial" pitchFamily="34" charset="0"/>
                <a:cs typeface="Arial" pitchFamily="34" charset="0"/>
              </a:rPr>
              <a:t>Continue to Grow &amp; Live Your Best Life!</a:t>
            </a:r>
          </a:p>
          <a:p>
            <a:pPr eaLnBrk="1" hangingPunct="1">
              <a:lnSpc>
                <a:spcPct val="90000"/>
              </a:lnSpc>
              <a:defRPr/>
            </a:pPr>
            <a:endParaRPr lang="en-US" sz="2400" dirty="0" smtClean="0">
              <a:latin typeface="Arial" pitchFamily="34" charset="0"/>
              <a:cs typeface="Arial" pitchFamily="34" charset="0"/>
            </a:endParaRPr>
          </a:p>
          <a:p>
            <a:pPr eaLnBrk="1" hangingPunct="1">
              <a:lnSpc>
                <a:spcPct val="90000"/>
              </a:lnSpc>
              <a:defRPr/>
            </a:pPr>
            <a:endParaRPr lang="en-US" dirty="0" smtClean="0">
              <a:latin typeface="Arial" pitchFamily="34" charset="0"/>
              <a:cs typeface="Arial" pitchFamily="34" charset="0"/>
            </a:endParaRPr>
          </a:p>
          <a:p>
            <a:pPr eaLnBrk="1" hangingPunct="1">
              <a:lnSpc>
                <a:spcPct val="90000"/>
              </a:lnSpc>
              <a:defRPr/>
            </a:pPr>
            <a:endParaRPr lang="en-US" dirty="0" smtClean="0">
              <a:latin typeface="Arial" pitchFamily="34" charset="0"/>
              <a:cs typeface="Arial" pitchFamily="34" charset="0"/>
            </a:endParaRPr>
          </a:p>
        </p:txBody>
      </p:sp>
      <p:sp>
        <p:nvSpPr>
          <p:cNvPr id="123907" name="Rectangle 3"/>
          <p:cNvSpPr>
            <a:spLocks noGrp="1" noChangeArrowheads="1"/>
          </p:cNvSpPr>
          <p:nvPr>
            <p:ph type="title"/>
          </p:nvPr>
        </p:nvSpPr>
        <p:spPr>
          <a:xfrm>
            <a:off x="1371600" y="837762"/>
            <a:ext cx="6248400" cy="1206500"/>
          </a:xfrm>
          <a:noFill/>
          <a:extLst>
            <a:ext uri="{91240B29-F687-4F45-9708-019B960494DF}">
              <a14:hiddenLine xmlns:a14="http://schemas.microsoft.com/office/drawing/2010/main" w="12700">
                <a:solidFill>
                  <a:schemeClr val="tx1"/>
                </a:solidFill>
                <a:miter lim="800000"/>
                <a:headEnd/>
                <a:tailEnd/>
              </a14:hiddenLine>
            </a:ext>
          </a:extLst>
        </p:spPr>
        <p:txBody>
          <a:bodyPr anchor="b"/>
          <a:lstStyle/>
          <a:p>
            <a:pPr eaLnBrk="1" hangingPunct="1"/>
            <a:r>
              <a:rPr lang="en-US" altLang="en-US" sz="2800" b="1" dirty="0" smtClean="0">
                <a:latin typeface="Arial" pitchFamily="34" charset="0"/>
                <a:cs typeface="Arial" pitchFamily="34" charset="0"/>
              </a:rPr>
              <a:t>Living Your Best Life</a:t>
            </a:r>
            <a:r>
              <a:rPr lang="en-US" altLang="en-US" sz="2400" b="1" dirty="0" smtClean="0">
                <a:latin typeface="Arial" pitchFamily="34" charset="0"/>
                <a:cs typeface="Arial" pitchFamily="34" charset="0"/>
              </a:rPr>
              <a:t/>
            </a:r>
            <a:br>
              <a:rPr lang="en-US" altLang="en-US" sz="2400" b="1" dirty="0" smtClean="0">
                <a:latin typeface="Arial" pitchFamily="34" charset="0"/>
                <a:cs typeface="Arial" pitchFamily="34" charset="0"/>
              </a:rPr>
            </a:br>
            <a:r>
              <a:rPr lang="en-US" altLang="en-US" sz="2400" b="1" dirty="0" smtClean="0">
                <a:latin typeface="Arial" pitchFamily="34" charset="0"/>
                <a:cs typeface="Arial" pitchFamily="34" charset="0"/>
              </a:rPr>
              <a:t> Creating a Successful Life Journey</a:t>
            </a:r>
          </a:p>
        </p:txBody>
      </p:sp>
      <p:pic>
        <p:nvPicPr>
          <p:cNvPr id="123908" name="Picture 3" descr="Photo of Bowl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00" y="0"/>
            <a:ext cx="152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2400" y="5815012"/>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84017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ctrTitle"/>
          </p:nvPr>
        </p:nvSpPr>
        <p:spPr>
          <a:xfrm>
            <a:off x="1790700" y="762000"/>
            <a:ext cx="7239000" cy="2116138"/>
          </a:xfrm>
        </p:spPr>
        <p:txBody>
          <a:bodyPr/>
          <a:lstStyle/>
          <a:p>
            <a:pPr algn="ctr" eaLnBrk="1" hangingPunct="1"/>
            <a:r>
              <a:rPr lang="en-US" altLang="en-US" sz="4800" dirty="0" smtClean="0">
                <a:latin typeface="Arial" pitchFamily="34" charset="0"/>
                <a:cs typeface="Arial" pitchFamily="34" charset="0"/>
              </a:rPr>
              <a:t>L. J.</a:t>
            </a:r>
            <a:br>
              <a:rPr lang="en-US" altLang="en-US" sz="4800" dirty="0" smtClean="0">
                <a:latin typeface="Arial" pitchFamily="34" charset="0"/>
                <a:cs typeface="Arial" pitchFamily="34" charset="0"/>
              </a:rPr>
            </a:br>
            <a:r>
              <a:rPr lang="en-US" altLang="en-US" sz="4800" dirty="0" smtClean="0">
                <a:latin typeface="Arial" pitchFamily="34" charset="0"/>
                <a:cs typeface="Arial" pitchFamily="34" charset="0"/>
              </a:rPr>
              <a:t>vs. </a:t>
            </a:r>
            <a:br>
              <a:rPr lang="en-US" altLang="en-US" sz="4800" dirty="0" smtClean="0">
                <a:latin typeface="Arial" pitchFamily="34" charset="0"/>
                <a:cs typeface="Arial" pitchFamily="34" charset="0"/>
              </a:rPr>
            </a:br>
            <a:r>
              <a:rPr lang="en-US" altLang="en-US" sz="4800" dirty="0" smtClean="0">
                <a:latin typeface="Arial" pitchFamily="34" charset="0"/>
                <a:cs typeface="Arial" pitchFamily="34" charset="0"/>
              </a:rPr>
              <a:t>Frances V. Phillips</a:t>
            </a:r>
            <a:br>
              <a:rPr lang="en-US" altLang="en-US" sz="4800" dirty="0" smtClean="0">
                <a:latin typeface="Arial" pitchFamily="34" charset="0"/>
                <a:cs typeface="Arial" pitchFamily="34" charset="0"/>
              </a:rPr>
            </a:br>
            <a:endParaRPr lang="en-US" altLang="en-US" sz="4800" dirty="0" smtClean="0">
              <a:latin typeface="Arial" pitchFamily="34" charset="0"/>
              <a:cs typeface="Arial" pitchFamily="34" charset="0"/>
            </a:endParaRPr>
          </a:p>
        </p:txBody>
      </p:sp>
      <p:pic>
        <p:nvPicPr>
          <p:cNvPr id="19459" name="Picture 3" descr="Photo of me with my friends as children"/>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rot="859673">
            <a:off x="4931760" y="3792538"/>
            <a:ext cx="4664075"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 descr="photo of my Mama with her Grandchildren"/>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021" y="3792538"/>
            <a:ext cx="492125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348815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a:xfrm>
            <a:off x="381000" y="1828800"/>
            <a:ext cx="8229600" cy="4724400"/>
          </a:xfrm>
        </p:spPr>
        <p:txBody>
          <a:bodyPr>
            <a:normAutofit/>
          </a:bodyPr>
          <a:lstStyle/>
          <a:p>
            <a:pPr marL="365760" indent="-256032" eaLnBrk="1" fontAlgn="auto" hangingPunct="1">
              <a:spcAft>
                <a:spcPts val="0"/>
              </a:spcAft>
              <a:buFont typeface="Arial" charset="0"/>
              <a:buChar char="•"/>
              <a:defRPr/>
            </a:pPr>
            <a:r>
              <a:rPr lang="en-US" sz="2400" dirty="0" smtClean="0"/>
              <a:t>Tools for Life endeavors to break down the barriers which prevent individuals with disabilities, their families, and service providers from acquiring and effectively using Assistive Technologies to gain greater independence. </a:t>
            </a:r>
          </a:p>
          <a:p>
            <a:pPr marL="365760" indent="-256032" eaLnBrk="1" fontAlgn="auto" hangingPunct="1">
              <a:spcAft>
                <a:spcPts val="0"/>
              </a:spcAft>
              <a:buFont typeface="Arial" charset="0"/>
              <a:buChar char="•"/>
              <a:defRPr/>
            </a:pPr>
            <a:r>
              <a:rPr lang="en-US" sz="2400" dirty="0" smtClean="0"/>
              <a:t>To insure that AT products are available to Georgians with disabilities</a:t>
            </a:r>
          </a:p>
          <a:p>
            <a:pPr marL="365760" indent="-256032" eaLnBrk="1" fontAlgn="auto" hangingPunct="1">
              <a:spcAft>
                <a:spcPts val="0"/>
              </a:spcAft>
              <a:buFont typeface="Arial" charset="0"/>
              <a:buChar char="•"/>
              <a:defRPr/>
            </a:pPr>
            <a:r>
              <a:rPr lang="en-US" sz="2400" dirty="0" smtClean="0"/>
              <a:t>Eliminate Funding Barriers</a:t>
            </a:r>
          </a:p>
          <a:p>
            <a:pPr marL="365760" indent="-256032" eaLnBrk="1" fontAlgn="auto" hangingPunct="1">
              <a:spcAft>
                <a:spcPts val="0"/>
              </a:spcAft>
              <a:buFont typeface="Arial" charset="0"/>
              <a:buChar char="•"/>
              <a:defRPr/>
            </a:pPr>
            <a:endParaRPr lang="en-US" sz="2400" dirty="0" smtClean="0"/>
          </a:p>
        </p:txBody>
      </p:sp>
      <p:pic>
        <p:nvPicPr>
          <p:cNvPr id="88068" name="Picture 7" descr="AT Depot Log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142823"/>
            <a:ext cx="2500058" cy="106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838200"/>
            <a:ext cx="8229600" cy="792162"/>
          </a:xfrm>
        </p:spPr>
        <p:txBody>
          <a:bodyPr/>
          <a:lstStyle/>
          <a:p>
            <a:r>
              <a:rPr lang="en-US" dirty="0" smtClean="0"/>
              <a:t>AT Acquisition!</a:t>
            </a:r>
            <a:endParaRPr lang="en-US" dirty="0"/>
          </a:p>
        </p:txBody>
      </p:sp>
      <p:pic>
        <p:nvPicPr>
          <p:cNvPr id="5" name="Picture 2" descr="DS screenshot new 01-1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791200" y="4496006"/>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Credit-Able"/>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657600" y="5142823"/>
            <a:ext cx="1538455" cy="1461315"/>
          </a:xfrm>
          <a:prstGeom prst="rect">
            <a:avLst/>
          </a:prstGeom>
          <a:noFill/>
          <a:ln w="9525">
            <a:solidFill>
              <a:schemeClr val="tx1"/>
            </a:solidFill>
            <a:miter lim="800000"/>
            <a:headEnd/>
            <a:tailEn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3880016"/>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idx="4294967295"/>
          </p:nvPr>
        </p:nvSpPr>
        <p:spPr>
          <a:xfrm>
            <a:off x="176784" y="5410200"/>
            <a:ext cx="8991600" cy="1143000"/>
          </a:xfrm>
          <a:prstGeom prst="rect">
            <a:avLst/>
          </a:prstGeom>
        </p:spPr>
        <p:txBody>
          <a:bodyPr/>
          <a:lstStyle/>
          <a:p>
            <a:r>
              <a:rPr lang="en-US" sz="2800" b="1" dirty="0" smtClean="0">
                <a:latin typeface="Arial" pitchFamily="34" charset="0"/>
                <a:cs typeface="Arial" pitchFamily="34" charset="0"/>
              </a:rPr>
              <a:t>Our Question to You: </a:t>
            </a:r>
            <a:br>
              <a:rPr lang="en-US" sz="2800" b="1" dirty="0" smtClean="0">
                <a:latin typeface="Arial" pitchFamily="34" charset="0"/>
                <a:cs typeface="Arial" pitchFamily="34" charset="0"/>
              </a:rPr>
            </a:br>
            <a:r>
              <a:rPr lang="en-US" sz="2800" b="1" dirty="0" smtClean="0">
                <a:latin typeface="Arial" pitchFamily="34" charset="0"/>
                <a:cs typeface="Arial" pitchFamily="34" charset="0"/>
              </a:rPr>
              <a:t>What have You Learned today?</a:t>
            </a:r>
          </a:p>
        </p:txBody>
      </p:sp>
      <p:pic>
        <p:nvPicPr>
          <p:cNvPr id="126979" name="Picture 2" descr="Image of Question Mark"/>
          <p:cNvPicPr>
            <a:picLocks noGrp="1" noChangeAspect="1" noChangeArrowheads="1"/>
          </p:cNvPicPr>
          <p:nvPr>
            <p:ph idx="4294967295"/>
          </p:nvPr>
        </p:nvPicPr>
        <p:blipFill>
          <a:blip r:embed="rId3">
            <a:extLst>
              <a:ext uri="{28A0092B-C50C-407E-A947-70E740481C1C}">
                <a14:useLocalDpi xmlns:a14="http://schemas.microsoft.com/office/drawing/2010/main"/>
              </a:ext>
            </a:extLst>
          </a:blip>
          <a:srcRect/>
          <a:stretch>
            <a:fillRect/>
          </a:stretch>
        </p:blipFill>
        <p:spPr>
          <a:xfrm>
            <a:off x="2438400" y="818367"/>
            <a:ext cx="4572000" cy="4572000"/>
          </a:xfrm>
          <a:prstGeom prst="rect">
            <a:avLst/>
          </a:prstGeom>
        </p:spPr>
      </p:pic>
      <p:pic>
        <p:nvPicPr>
          <p:cNvPr id="5" name="Picture 2" descr="TFL Logo"/>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92572" y="5787303"/>
            <a:ext cx="101172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92103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TFL Team</a:t>
            </a:r>
            <a:endParaRPr lang="en-US" dirty="0"/>
          </a:p>
        </p:txBody>
      </p:sp>
      <p:pic>
        <p:nvPicPr>
          <p:cNvPr id="4" name="Picture 3" descr="Cartoon illustrations of the TFL team arranged in a circle with the words &quot;thank you&quot; in the middle"/>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9075" y="95378"/>
            <a:ext cx="8734425" cy="6616626"/>
          </a:xfrm>
          <a:prstGeom prst="rect">
            <a:avLst/>
          </a:prstGeom>
        </p:spPr>
      </p:pic>
    </p:spTree>
    <p:extLst>
      <p:ext uri="{BB962C8B-B14F-4D97-AF65-F5344CB8AC3E}">
        <p14:creationId xmlns:p14="http://schemas.microsoft.com/office/powerpoint/2010/main" val="3414730188"/>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hape 357"/>
          <p:cNvSpPr>
            <a:spLocks noGrp="1"/>
          </p:cNvSpPr>
          <p:nvPr>
            <p:ph type="title"/>
          </p:nvPr>
        </p:nvSpPr>
        <p:spPr>
          <a:prstGeom prst="rect">
            <a:avLst/>
          </a:prstGeom>
        </p:spPr>
        <p:txBody>
          <a:bodyPr tIns="32146" bIns="32146"/>
          <a:lstStyle/>
          <a:p>
            <a:r>
              <a:rPr dirty="0"/>
              <a:t>The Tools for Life Team </a:t>
            </a:r>
          </a:p>
        </p:txBody>
      </p:sp>
      <p:sp>
        <p:nvSpPr>
          <p:cNvPr id="358" name="Shape 358"/>
          <p:cNvSpPr>
            <a:spLocks noGrp="1"/>
          </p:cNvSpPr>
          <p:nvPr>
            <p:ph type="body" idx="1"/>
          </p:nvPr>
        </p:nvSpPr>
        <p:spPr>
          <a:xfrm>
            <a:off x="1113794" y="1494799"/>
            <a:ext cx="3276600" cy="4525963"/>
          </a:xfrm>
          <a:prstGeom prst="rect">
            <a:avLst/>
          </a:prstGeom>
        </p:spPr>
        <p:txBody>
          <a:bodyPr tIns="32146" bIns="32146">
            <a:noAutofit/>
          </a:bodyPr>
          <a:lstStyle/>
          <a:p>
            <a:pPr marL="342888" indent="-342888">
              <a:spcBef>
                <a:spcPts val="0"/>
              </a:spcBef>
              <a:buSzTx/>
              <a:buNone/>
              <a:defRPr sz="2200" b="1">
                <a:solidFill>
                  <a:srgbClr val="0070C0"/>
                </a:solidFill>
              </a:defRPr>
            </a:pPr>
            <a:r>
              <a:rPr sz="1600" dirty="0"/>
              <a:t>Carolyn Phillips</a:t>
            </a:r>
          </a:p>
          <a:p>
            <a:pPr marL="342888" indent="-342888">
              <a:spcBef>
                <a:spcPts val="0"/>
              </a:spcBef>
              <a:buSzTx/>
              <a:buNone/>
              <a:defRPr sz="2200"/>
            </a:pPr>
            <a:r>
              <a:rPr sz="1600" dirty="0"/>
              <a:t>Director, Tools for Life</a:t>
            </a:r>
          </a:p>
          <a:p>
            <a:pPr marL="342888" indent="-342888">
              <a:spcBef>
                <a:spcPts val="0"/>
              </a:spcBef>
              <a:buSzTx/>
              <a:buNone/>
              <a:defRPr sz="2200" u="sng"/>
            </a:pPr>
            <a:r>
              <a:rPr sz="1600" dirty="0">
                <a:solidFill>
                  <a:srgbClr val="0000FF"/>
                </a:solidFill>
                <a:uFill>
                  <a:solidFill>
                    <a:srgbClr val="0000FF"/>
                  </a:solidFill>
                </a:uFill>
                <a:hlinkClick r:id="rId3"/>
              </a:rPr>
              <a:t>Carolyn.Phillips@gatfl.gatech.edu</a:t>
            </a:r>
            <a:r>
              <a:rPr sz="1600" dirty="0"/>
              <a:t> </a:t>
            </a:r>
          </a:p>
          <a:p>
            <a:pPr marL="342888" indent="-342888">
              <a:spcBef>
                <a:spcPts val="0"/>
              </a:spcBef>
              <a:buSzTx/>
              <a:buNone/>
              <a:defRPr sz="2200" b="1"/>
            </a:pPr>
            <a:endParaRPr sz="1600" dirty="0"/>
          </a:p>
          <a:p>
            <a:pPr marL="342888" indent="-342888">
              <a:spcBef>
                <a:spcPts val="0"/>
              </a:spcBef>
              <a:buSzTx/>
              <a:buNone/>
              <a:defRPr sz="2200" b="1">
                <a:solidFill>
                  <a:srgbClr val="0070C0"/>
                </a:solidFill>
              </a:defRPr>
            </a:pPr>
            <a:r>
              <a:rPr lang="en-US" sz="1600" dirty="0" smtClean="0"/>
              <a:t>Sarah Endicott </a:t>
            </a:r>
          </a:p>
          <a:p>
            <a:pPr marL="342888" indent="-342888">
              <a:spcBef>
                <a:spcPts val="0"/>
              </a:spcBef>
              <a:buSzTx/>
              <a:buNone/>
              <a:defRPr sz="2200"/>
            </a:pPr>
            <a:r>
              <a:rPr lang="en-US" sz="1600" dirty="0" smtClean="0"/>
              <a:t>Research Scientist</a:t>
            </a:r>
            <a:endParaRPr lang="en-US" sz="1600" dirty="0"/>
          </a:p>
          <a:p>
            <a:pPr marL="342888" indent="-342888">
              <a:spcBef>
                <a:spcPts val="0"/>
              </a:spcBef>
              <a:buSzTx/>
              <a:buNone/>
              <a:defRPr sz="2200" u="sng"/>
            </a:pPr>
            <a:r>
              <a:rPr lang="en-US" sz="1600" u="sng" dirty="0">
                <a:solidFill>
                  <a:srgbClr val="0000FF"/>
                </a:solidFill>
                <a:uFill>
                  <a:solidFill>
                    <a:srgbClr val="0000FF"/>
                  </a:solidFill>
                </a:uFill>
              </a:rPr>
              <a:t>sarah.endicott@design.gatech.edu</a:t>
            </a:r>
          </a:p>
          <a:p>
            <a:pPr marL="342888" indent="-342888">
              <a:spcBef>
                <a:spcPts val="0"/>
              </a:spcBef>
              <a:buSzTx/>
              <a:buNone/>
              <a:defRPr sz="2200" b="1">
                <a:solidFill>
                  <a:srgbClr val="0070C0"/>
                </a:solidFill>
              </a:defRPr>
            </a:pPr>
            <a:endParaRPr lang="en-US" sz="1600" dirty="0"/>
          </a:p>
          <a:p>
            <a:pPr marL="342888" indent="-342888">
              <a:spcBef>
                <a:spcPts val="0"/>
              </a:spcBef>
              <a:buSzTx/>
              <a:buNone/>
              <a:defRPr sz="2200" b="1">
                <a:solidFill>
                  <a:srgbClr val="0070C0"/>
                </a:solidFill>
              </a:defRPr>
            </a:pPr>
            <a:r>
              <a:rPr sz="1600" dirty="0" smtClean="0"/>
              <a:t>Danny </a:t>
            </a:r>
            <a:r>
              <a:rPr sz="1600" dirty="0"/>
              <a:t>Housley</a:t>
            </a:r>
          </a:p>
          <a:p>
            <a:pPr marL="342888" indent="-342888">
              <a:spcBef>
                <a:spcPts val="0"/>
              </a:spcBef>
              <a:buSzTx/>
              <a:buNone/>
              <a:defRPr sz="2200"/>
            </a:pPr>
            <a:r>
              <a:rPr sz="1600" dirty="0"/>
              <a:t>AT Funding &amp; Resource Specialist </a:t>
            </a:r>
          </a:p>
          <a:p>
            <a:pPr marL="342888" indent="-342888">
              <a:spcBef>
                <a:spcPts val="0"/>
              </a:spcBef>
              <a:buSzTx/>
              <a:buNone/>
              <a:defRPr sz="2200"/>
            </a:pPr>
            <a:r>
              <a:rPr sz="1600" u="sng" dirty="0">
                <a:solidFill>
                  <a:srgbClr val="0000FF"/>
                </a:solidFill>
                <a:uFill>
                  <a:solidFill>
                    <a:srgbClr val="0000FF"/>
                  </a:solidFill>
                </a:uFill>
                <a:hlinkClick r:id=""/>
              </a:rPr>
              <a:t>Danny.Housley@gatfl.gatech.edu</a:t>
            </a:r>
          </a:p>
          <a:p>
            <a:pPr marL="342888" indent="-342888">
              <a:spcBef>
                <a:spcPts val="0"/>
              </a:spcBef>
              <a:buSzTx/>
              <a:buNone/>
              <a:defRPr sz="2200"/>
            </a:pPr>
            <a:endParaRPr sz="1600" u="sng" dirty="0">
              <a:solidFill>
                <a:srgbClr val="0000FF"/>
              </a:solidFill>
              <a:uFill>
                <a:solidFill>
                  <a:srgbClr val="0000FF"/>
                </a:solidFill>
              </a:uFill>
              <a:hlinkClick r:id=""/>
            </a:endParaRPr>
          </a:p>
          <a:p>
            <a:pPr marL="342888" indent="-342888">
              <a:spcBef>
                <a:spcPts val="0"/>
              </a:spcBef>
              <a:buSzTx/>
              <a:buNone/>
              <a:defRPr sz="2200" b="1">
                <a:solidFill>
                  <a:srgbClr val="0070C0"/>
                </a:solidFill>
              </a:defRPr>
            </a:pPr>
            <a:r>
              <a:rPr lang="en-US" sz="1600" dirty="0" smtClean="0"/>
              <a:t>Justin Ingham</a:t>
            </a:r>
          </a:p>
          <a:p>
            <a:pPr marL="342888" indent="-342888">
              <a:spcBef>
                <a:spcPts val="0"/>
              </a:spcBef>
              <a:buSzTx/>
              <a:buNone/>
              <a:defRPr sz="2200"/>
            </a:pPr>
            <a:r>
              <a:rPr lang="en-US" sz="1600" dirty="0"/>
              <a:t>Support Specialist</a:t>
            </a:r>
          </a:p>
          <a:p>
            <a:pPr marL="342888" indent="-342888">
              <a:spcBef>
                <a:spcPts val="0"/>
              </a:spcBef>
              <a:buSzTx/>
              <a:buNone/>
              <a:defRPr sz="2200"/>
            </a:pPr>
            <a:r>
              <a:rPr lang="en-US" sz="1600" u="sng" dirty="0">
                <a:solidFill>
                  <a:srgbClr val="0000FF"/>
                </a:solidFill>
                <a:uFill>
                  <a:solidFill>
                    <a:srgbClr val="0000FF"/>
                  </a:solidFill>
                </a:uFill>
                <a:hlinkClick r:id="rId4"/>
              </a:rPr>
              <a:t>jingham3@gatech.edu</a:t>
            </a:r>
            <a:r>
              <a:rPr lang="en-US" sz="1600" u="sng" dirty="0">
                <a:solidFill>
                  <a:srgbClr val="0000FF"/>
                </a:solidFill>
                <a:uFill>
                  <a:solidFill>
                    <a:srgbClr val="0000FF"/>
                  </a:solidFill>
                </a:uFill>
              </a:rPr>
              <a:t> </a:t>
            </a:r>
          </a:p>
          <a:p>
            <a:pPr marL="342888" indent="-342888">
              <a:spcBef>
                <a:spcPts val="0"/>
              </a:spcBef>
              <a:buSzTx/>
              <a:buNone/>
              <a:defRPr sz="2200" b="1">
                <a:solidFill>
                  <a:srgbClr val="0070C0"/>
                </a:solidFill>
              </a:defRPr>
            </a:pPr>
            <a:endParaRPr lang="en-US" sz="1600" dirty="0"/>
          </a:p>
          <a:p>
            <a:pPr marL="342888" indent="-342888" defTabSz="914400" hangingPunct="0">
              <a:spcBef>
                <a:spcPts val="0"/>
              </a:spcBef>
              <a:buSzTx/>
              <a:buNone/>
              <a:defRPr sz="2200" b="1">
                <a:solidFill>
                  <a:srgbClr val="0070C0"/>
                </a:solidFill>
              </a:defRPr>
            </a:pPr>
            <a:r>
              <a:rPr sz="1600" dirty="0" smtClean="0"/>
              <a:t>Ben </a:t>
            </a:r>
            <a:r>
              <a:rPr sz="1600" dirty="0"/>
              <a:t>Jacobs </a:t>
            </a:r>
            <a:endParaRPr sz="1600" b="1" dirty="0">
              <a:solidFill>
                <a:srgbClr val="0070C0"/>
              </a:solidFill>
            </a:endParaRPr>
          </a:p>
          <a:p>
            <a:pPr marL="342888" indent="-342888">
              <a:spcBef>
                <a:spcPts val="0"/>
              </a:spcBef>
              <a:buSzTx/>
              <a:buNone/>
              <a:defRPr sz="2200"/>
            </a:pPr>
            <a:r>
              <a:rPr sz="1600" dirty="0"/>
              <a:t>Accommodations Specialist </a:t>
            </a:r>
          </a:p>
          <a:p>
            <a:pPr marL="342888" indent="-342888">
              <a:spcBef>
                <a:spcPts val="0"/>
              </a:spcBef>
              <a:buSzTx/>
              <a:buNone/>
              <a:defRPr sz="2200" u="sng"/>
            </a:pPr>
            <a:r>
              <a:rPr sz="1600" dirty="0">
                <a:solidFill>
                  <a:srgbClr val="0000FF"/>
                </a:solidFill>
                <a:uFill>
                  <a:solidFill>
                    <a:srgbClr val="0000FF"/>
                  </a:solidFill>
                </a:uFill>
                <a:hlinkClick r:id="rId5"/>
              </a:rPr>
              <a:t>Ben.Jacobs@gatfl.gatech.edu</a:t>
            </a:r>
            <a:r>
              <a:rPr sz="1600" dirty="0"/>
              <a:t> </a:t>
            </a:r>
          </a:p>
          <a:p>
            <a:pPr marL="342888" indent="-342888">
              <a:spcBef>
                <a:spcPts val="0"/>
              </a:spcBef>
              <a:buSzTx/>
              <a:buNone/>
              <a:defRPr sz="2200" u="sng"/>
            </a:pPr>
            <a:endParaRPr sz="1600" dirty="0"/>
          </a:p>
        </p:txBody>
      </p:sp>
      <p:sp>
        <p:nvSpPr>
          <p:cNvPr id="359" name="Shape 359"/>
          <p:cNvSpPr/>
          <p:nvPr/>
        </p:nvSpPr>
        <p:spPr>
          <a:xfrm>
            <a:off x="5202398" y="1480264"/>
            <a:ext cx="3310789" cy="4770531"/>
          </a:xfrm>
          <a:prstGeom prst="rect">
            <a:avLst/>
          </a:prstGeom>
          <a:ln w="12700">
            <a:miter lim="400000"/>
          </a:ln>
          <a:extLst>
            <a:ext uri="{C572A759-6A51-4108-AA02-DFA0A04FC94B}">
              <ma14:wrappingTextBoxFlag xmlns:ma14="http://schemas.microsoft.com/office/mac/drawingml/2011/main" xmlns="" val="1"/>
            </a:ext>
          </a:extLst>
        </p:spPr>
        <p:txBody>
          <a:bodyPr wrap="square" lIns="45717" tIns="45717" rIns="45717" bIns="45717">
            <a:spAutoFit/>
          </a:bodyPr>
          <a:lstStyle/>
          <a:p>
            <a:pPr marL="342888" indent="-342888" defTabSz="914400" fontAlgn="auto">
              <a:spcBef>
                <a:spcPts val="0"/>
              </a:spcBef>
              <a:spcAft>
                <a:spcPts val="0"/>
              </a:spcAft>
              <a:defRPr sz="2200" b="1">
                <a:solidFill>
                  <a:srgbClr val="0070C0"/>
                </a:solidFill>
              </a:defRPr>
            </a:pPr>
            <a:r>
              <a:rPr lang="en-US" sz="1600" b="1" dirty="0" smtClean="0">
                <a:solidFill>
                  <a:srgbClr val="0070C0"/>
                </a:solidFill>
                <a:latin typeface="Calibri"/>
                <a:ea typeface="+mn-ea"/>
              </a:rPr>
              <a:t>Krista Mullen</a:t>
            </a:r>
          </a:p>
          <a:p>
            <a:pPr marL="342888" indent="-342888" defTabSz="914400" fontAlgn="auto">
              <a:spcBef>
                <a:spcPts val="0"/>
              </a:spcBef>
              <a:spcAft>
                <a:spcPts val="0"/>
              </a:spcAft>
              <a:defRPr sz="2200"/>
            </a:pPr>
            <a:r>
              <a:rPr lang="en-US" sz="1600" dirty="0">
                <a:solidFill>
                  <a:prstClr val="black"/>
                </a:solidFill>
                <a:latin typeface="Calibri"/>
                <a:ea typeface="+mn-ea"/>
              </a:rPr>
              <a:t>Speech Language Pathologist </a:t>
            </a:r>
            <a:endParaRPr lang="en-US" sz="1600" dirty="0" smtClean="0">
              <a:solidFill>
                <a:prstClr val="black"/>
              </a:solidFill>
              <a:latin typeface="Calibri"/>
              <a:ea typeface="+mn-ea"/>
            </a:endParaRPr>
          </a:p>
          <a:p>
            <a:pPr marL="342888" indent="-342888" defTabSz="914400" fontAlgn="auto">
              <a:spcBef>
                <a:spcPts val="0"/>
              </a:spcBef>
              <a:spcAft>
                <a:spcPts val="0"/>
              </a:spcAft>
              <a:defRPr sz="2200"/>
            </a:pPr>
            <a:r>
              <a:rPr lang="en-US" sz="1600" dirty="0" smtClean="0">
                <a:solidFill>
                  <a:prstClr val="black"/>
                </a:solidFill>
                <a:latin typeface="Calibri"/>
                <a:ea typeface="+mn-ea"/>
                <a:hlinkClick r:id="rId6"/>
              </a:rPr>
              <a:t>krista.mullen@gatfl.gatech.edu</a:t>
            </a:r>
            <a:r>
              <a:rPr lang="en-US" sz="1600" dirty="0" smtClean="0">
                <a:solidFill>
                  <a:prstClr val="black"/>
                </a:solidFill>
                <a:latin typeface="Calibri"/>
                <a:ea typeface="+mn-ea"/>
              </a:rPr>
              <a:t> </a:t>
            </a:r>
            <a:endParaRPr lang="en-US" sz="1600" dirty="0">
              <a:solidFill>
                <a:prstClr val="black"/>
              </a:solidFill>
              <a:latin typeface="Calibri"/>
              <a:ea typeface="+mn-ea"/>
            </a:endParaRPr>
          </a:p>
          <a:p>
            <a:pPr marL="342888" indent="-342888" defTabSz="914400" fontAlgn="auto">
              <a:spcBef>
                <a:spcPts val="0"/>
              </a:spcBef>
              <a:spcAft>
                <a:spcPts val="0"/>
              </a:spcAft>
              <a:defRPr sz="2200" b="1">
                <a:solidFill>
                  <a:srgbClr val="0070C0"/>
                </a:solidFill>
              </a:defRPr>
            </a:pPr>
            <a:endParaRPr lang="en-US" sz="1600" b="1" dirty="0" smtClean="0">
              <a:solidFill>
                <a:srgbClr val="0070C0"/>
              </a:solidFill>
              <a:latin typeface="Calibri"/>
              <a:ea typeface="+mn-ea"/>
            </a:endParaRPr>
          </a:p>
          <a:p>
            <a:pPr marL="342888" indent="-342888" defTabSz="914400" fontAlgn="auto">
              <a:spcBef>
                <a:spcPts val="0"/>
              </a:spcBef>
              <a:spcAft>
                <a:spcPts val="0"/>
              </a:spcAft>
              <a:defRPr sz="2200" b="1">
                <a:solidFill>
                  <a:srgbClr val="0070C0"/>
                </a:solidFill>
              </a:defRPr>
            </a:pPr>
            <a:r>
              <a:rPr lang="en-US" sz="1600" b="1" dirty="0" smtClean="0">
                <a:solidFill>
                  <a:srgbClr val="0070C0"/>
                </a:solidFill>
                <a:latin typeface="Calibri"/>
                <a:ea typeface="+mn-ea"/>
              </a:rPr>
              <a:t>Samantha </a:t>
            </a:r>
            <a:r>
              <a:rPr lang="en-US" sz="1600" b="1" dirty="0">
                <a:solidFill>
                  <a:srgbClr val="0070C0"/>
                </a:solidFill>
                <a:latin typeface="Calibri"/>
                <a:ea typeface="+mn-ea"/>
              </a:rPr>
              <a:t>Peters</a:t>
            </a:r>
          </a:p>
          <a:p>
            <a:pPr marL="342888" indent="-342888" defTabSz="914400" fontAlgn="auto">
              <a:spcBef>
                <a:spcPts val="0"/>
              </a:spcBef>
              <a:spcAft>
                <a:spcPts val="0"/>
              </a:spcAft>
              <a:defRPr sz="2200"/>
            </a:pPr>
            <a:r>
              <a:rPr lang="en-US" sz="1600" dirty="0">
                <a:solidFill>
                  <a:prstClr val="black"/>
                </a:solidFill>
                <a:latin typeface="Calibri"/>
                <a:ea typeface="+mn-ea"/>
              </a:rPr>
              <a:t>Support Specialist</a:t>
            </a:r>
          </a:p>
          <a:p>
            <a:pPr marL="342888" indent="-342888" defTabSz="914400" fontAlgn="auto">
              <a:spcBef>
                <a:spcPts val="0"/>
              </a:spcBef>
              <a:spcAft>
                <a:spcPts val="0"/>
              </a:spcAft>
              <a:defRPr sz="2200" u="sng">
                <a:solidFill>
                  <a:srgbClr val="0433FF"/>
                </a:solidFill>
              </a:defRPr>
            </a:pPr>
            <a:r>
              <a:rPr lang="en-US" sz="1600" u="sng" dirty="0" smtClean="0">
                <a:solidFill>
                  <a:srgbClr val="0433FF"/>
                </a:solidFill>
                <a:latin typeface="Calibri"/>
                <a:ea typeface="+mn-ea"/>
                <a:hlinkClick r:id="rId7"/>
              </a:rPr>
              <a:t>speters37@gatfl.gatech.edu</a:t>
            </a:r>
            <a:endParaRPr lang="en-US" sz="1600" u="sng" dirty="0">
              <a:solidFill>
                <a:srgbClr val="0433FF"/>
              </a:solidFill>
              <a:latin typeface="Calibri"/>
              <a:ea typeface="+mn-ea"/>
              <a:hlinkClick r:id="rId7"/>
            </a:endParaRPr>
          </a:p>
          <a:p>
            <a:pPr defTabSz="914367" fontAlgn="auto">
              <a:spcBef>
                <a:spcPts val="0"/>
              </a:spcBef>
              <a:spcAft>
                <a:spcPts val="0"/>
              </a:spcAft>
              <a:defRPr sz="2200" b="1">
                <a:solidFill>
                  <a:srgbClr val="0070C0"/>
                </a:solidFill>
                <a:latin typeface="Calibri"/>
                <a:ea typeface="Calibri"/>
                <a:cs typeface="Calibri"/>
                <a:sym typeface="Calibri"/>
              </a:defRPr>
            </a:pPr>
            <a:endParaRPr lang="en-US" sz="1600" b="1" dirty="0" smtClean="0">
              <a:solidFill>
                <a:srgbClr val="0070C0"/>
              </a:solidFill>
              <a:latin typeface="Calibri"/>
              <a:ea typeface="Calibri"/>
              <a:cs typeface="Calibri"/>
              <a:sym typeface="Calibri"/>
            </a:endParaRPr>
          </a:p>
          <a:p>
            <a:pPr defTabSz="914367" fontAlgn="auto">
              <a:spcBef>
                <a:spcPts val="0"/>
              </a:spcBef>
              <a:spcAft>
                <a:spcPts val="0"/>
              </a:spcAft>
              <a:defRPr sz="2200" b="1">
                <a:solidFill>
                  <a:srgbClr val="0070C0"/>
                </a:solidFill>
                <a:latin typeface="Calibri"/>
                <a:ea typeface="Calibri"/>
                <a:cs typeface="Calibri"/>
                <a:sym typeface="Calibri"/>
              </a:defRPr>
            </a:pPr>
            <a:r>
              <a:rPr sz="1600" b="1" dirty="0" smtClean="0">
                <a:solidFill>
                  <a:srgbClr val="0070C0"/>
                </a:solidFill>
                <a:latin typeface="Calibri"/>
                <a:ea typeface="Calibri"/>
                <a:cs typeface="Calibri"/>
                <a:sym typeface="Calibri"/>
              </a:rPr>
              <a:t>Liz Persaud</a:t>
            </a:r>
          </a:p>
          <a:p>
            <a:pPr defTabSz="914367" fontAlgn="auto">
              <a:spcBef>
                <a:spcPts val="0"/>
              </a:spcBef>
              <a:spcAft>
                <a:spcPts val="0"/>
              </a:spcAft>
              <a:defRPr sz="2200">
                <a:solidFill>
                  <a:srgbClr val="000000"/>
                </a:solidFill>
                <a:latin typeface="Calibri"/>
                <a:ea typeface="Calibri"/>
                <a:cs typeface="Calibri"/>
                <a:sym typeface="Calibri"/>
              </a:defRPr>
            </a:pPr>
            <a:r>
              <a:rPr sz="1600" dirty="0" smtClean="0">
                <a:solidFill>
                  <a:srgbClr val="000000"/>
                </a:solidFill>
                <a:latin typeface="Calibri"/>
                <a:ea typeface="Calibri"/>
                <a:cs typeface="Calibri"/>
                <a:sym typeface="Calibri"/>
              </a:rPr>
              <a:t>Training and Outreach Coordinator</a:t>
            </a:r>
          </a:p>
          <a:p>
            <a:pPr defTabSz="914367" fontAlgn="auto">
              <a:spcBef>
                <a:spcPts val="0"/>
              </a:spcBef>
              <a:spcAft>
                <a:spcPts val="0"/>
              </a:spcAft>
              <a:defRPr sz="2200" u="sng">
                <a:solidFill>
                  <a:srgbClr val="000000"/>
                </a:solidFill>
                <a:latin typeface="Calibri"/>
                <a:ea typeface="Calibri"/>
                <a:cs typeface="Calibri"/>
                <a:sym typeface="Calibri"/>
              </a:defRPr>
            </a:pPr>
            <a:r>
              <a:rPr sz="1600" u="sng" dirty="0" smtClean="0">
                <a:solidFill>
                  <a:srgbClr val="0000FF"/>
                </a:solidFill>
                <a:uFill>
                  <a:solidFill>
                    <a:srgbClr val="0000FF"/>
                  </a:solidFill>
                </a:uFill>
                <a:latin typeface="Calibri"/>
                <a:ea typeface="Calibri"/>
                <a:cs typeface="Calibri"/>
                <a:sym typeface="Calibri"/>
                <a:hlinkClick r:id="rId8"/>
              </a:rPr>
              <a:t>Liz.Persaud@gatfl.gatech.edu</a:t>
            </a:r>
            <a:r>
              <a:rPr sz="1600" u="sng" dirty="0" smtClean="0">
                <a:solidFill>
                  <a:srgbClr val="000000"/>
                </a:solidFill>
                <a:latin typeface="Calibri"/>
                <a:ea typeface="Calibri"/>
                <a:cs typeface="Calibri"/>
                <a:sym typeface="Calibri"/>
              </a:rPr>
              <a:t> </a:t>
            </a:r>
          </a:p>
          <a:p>
            <a:pPr defTabSz="914367" fontAlgn="auto">
              <a:spcBef>
                <a:spcPts val="0"/>
              </a:spcBef>
              <a:spcAft>
                <a:spcPts val="0"/>
              </a:spcAft>
              <a:defRPr sz="2200" u="sng">
                <a:solidFill>
                  <a:srgbClr val="000000"/>
                </a:solidFill>
                <a:latin typeface="Calibri"/>
                <a:ea typeface="Calibri"/>
                <a:cs typeface="Calibri"/>
                <a:sym typeface="Calibri"/>
              </a:defRPr>
            </a:pPr>
            <a:endParaRPr sz="1600" u="sng" dirty="0">
              <a:solidFill>
                <a:srgbClr val="000000"/>
              </a:solidFill>
              <a:latin typeface="Calibri"/>
              <a:ea typeface="Calibri"/>
              <a:cs typeface="Calibri"/>
              <a:sym typeface="Calibri"/>
            </a:endParaRPr>
          </a:p>
          <a:p>
            <a:pPr marL="342888" indent="-342888" defTabSz="914400" fontAlgn="auto">
              <a:spcBef>
                <a:spcPts val="0"/>
              </a:spcBef>
              <a:spcAft>
                <a:spcPts val="0"/>
              </a:spcAft>
              <a:defRPr sz="2200" b="1">
                <a:solidFill>
                  <a:srgbClr val="0070C0"/>
                </a:solidFill>
                <a:latin typeface="Calibri"/>
                <a:ea typeface="Calibri"/>
                <a:cs typeface="Calibri"/>
                <a:sym typeface="Calibri"/>
              </a:defRPr>
            </a:pPr>
            <a:r>
              <a:rPr sz="1600" b="1" dirty="0">
                <a:solidFill>
                  <a:srgbClr val="0070C0"/>
                </a:solidFill>
                <a:latin typeface="Calibri"/>
                <a:ea typeface="Calibri"/>
                <a:cs typeface="Calibri"/>
                <a:sym typeface="Calibri"/>
              </a:rPr>
              <a:t>Martha Rust</a:t>
            </a:r>
          </a:p>
          <a:p>
            <a:pPr marL="342888" indent="-342888" defTabSz="914400" fontAlgn="auto">
              <a:spcBef>
                <a:spcPts val="0"/>
              </a:spcBef>
              <a:spcAft>
                <a:spcPts val="0"/>
              </a:spcAft>
              <a:defRPr sz="2200">
                <a:solidFill>
                  <a:srgbClr val="000000"/>
                </a:solidFill>
                <a:latin typeface="Calibri"/>
                <a:ea typeface="Calibri"/>
                <a:cs typeface="Calibri"/>
                <a:sym typeface="Calibri"/>
              </a:defRPr>
            </a:pPr>
            <a:r>
              <a:rPr sz="1600" dirty="0">
                <a:solidFill>
                  <a:prstClr val="black"/>
                </a:solidFill>
                <a:latin typeface="Calibri"/>
                <a:ea typeface="Calibri"/>
                <a:cs typeface="Calibri"/>
                <a:sym typeface="Calibri"/>
              </a:rPr>
              <a:t>AT Specialist </a:t>
            </a:r>
          </a:p>
          <a:p>
            <a:pPr marL="342888" indent="-342888" defTabSz="914400" fontAlgn="auto">
              <a:spcBef>
                <a:spcPts val="0"/>
              </a:spcBef>
              <a:spcAft>
                <a:spcPts val="0"/>
              </a:spcAft>
              <a:defRPr sz="2200" u="sng">
                <a:solidFill>
                  <a:srgbClr val="000000"/>
                </a:solidFill>
                <a:latin typeface="Calibri"/>
                <a:ea typeface="Calibri"/>
                <a:cs typeface="Calibri"/>
                <a:sym typeface="Calibri"/>
              </a:defRPr>
            </a:pPr>
            <a:r>
              <a:rPr sz="1600" u="sng" dirty="0">
                <a:solidFill>
                  <a:srgbClr val="0070C0"/>
                </a:solidFill>
                <a:latin typeface="Calibri"/>
                <a:ea typeface="Calibri"/>
                <a:cs typeface="Calibri"/>
                <a:sym typeface="Calibri"/>
                <a:hlinkClick r:id="rId8"/>
              </a:rPr>
              <a:t>Martha.Rust@gatfl.gatech.edu</a:t>
            </a:r>
            <a:r>
              <a:rPr sz="1600" u="sng" dirty="0">
                <a:solidFill>
                  <a:srgbClr val="0070C0"/>
                </a:solidFill>
                <a:latin typeface="Calibri"/>
                <a:ea typeface="Calibri"/>
                <a:cs typeface="Calibri"/>
                <a:sym typeface="Calibri"/>
              </a:rPr>
              <a:t> </a:t>
            </a:r>
          </a:p>
          <a:p>
            <a:pPr marL="342888" indent="-342888" defTabSz="914400" fontAlgn="auto">
              <a:spcBef>
                <a:spcPts val="0"/>
              </a:spcBef>
              <a:spcAft>
                <a:spcPts val="0"/>
              </a:spcAft>
              <a:defRPr sz="2200">
                <a:solidFill>
                  <a:srgbClr val="000000"/>
                </a:solidFill>
                <a:latin typeface="Calibri"/>
                <a:ea typeface="Calibri"/>
                <a:cs typeface="Calibri"/>
                <a:sym typeface="Calibri"/>
              </a:defRPr>
            </a:pPr>
            <a:endParaRPr sz="1600" dirty="0">
              <a:solidFill>
                <a:srgbClr val="0070C0"/>
              </a:solidFill>
              <a:latin typeface="Calibri"/>
              <a:ea typeface="Calibri"/>
              <a:cs typeface="Calibri"/>
              <a:sym typeface="Calibri"/>
            </a:endParaRPr>
          </a:p>
          <a:p>
            <a:pPr marL="342888" indent="-342888" defTabSz="914400" fontAlgn="auto">
              <a:spcBef>
                <a:spcPts val="0"/>
              </a:spcBef>
              <a:spcAft>
                <a:spcPts val="0"/>
              </a:spcAft>
              <a:defRPr sz="2200" b="1">
                <a:solidFill>
                  <a:srgbClr val="0070C0"/>
                </a:solidFill>
                <a:latin typeface="Calibri"/>
                <a:ea typeface="Calibri"/>
                <a:cs typeface="Calibri"/>
                <a:sym typeface="Calibri"/>
              </a:defRPr>
            </a:pPr>
            <a:r>
              <a:rPr sz="1600" b="1" dirty="0">
                <a:solidFill>
                  <a:srgbClr val="0070C0"/>
                </a:solidFill>
                <a:latin typeface="Calibri"/>
                <a:ea typeface="Calibri"/>
                <a:cs typeface="Calibri"/>
                <a:sym typeface="Calibri"/>
              </a:rPr>
              <a:t>Rachel Wilson </a:t>
            </a:r>
          </a:p>
          <a:p>
            <a:pPr marL="342888" indent="-342888" defTabSz="914400" fontAlgn="auto">
              <a:spcBef>
                <a:spcPts val="0"/>
              </a:spcBef>
              <a:spcAft>
                <a:spcPts val="0"/>
              </a:spcAft>
              <a:defRPr sz="2200">
                <a:solidFill>
                  <a:srgbClr val="000000"/>
                </a:solidFill>
                <a:latin typeface="Calibri"/>
                <a:ea typeface="Calibri"/>
                <a:cs typeface="Calibri"/>
                <a:sym typeface="Calibri"/>
              </a:defRPr>
            </a:pPr>
            <a:r>
              <a:rPr lang="en-US" sz="1600" dirty="0">
                <a:solidFill>
                  <a:prstClr val="black"/>
                </a:solidFill>
                <a:latin typeface="Calibri"/>
                <a:ea typeface="Calibri"/>
                <a:cs typeface="Calibri"/>
                <a:sym typeface="Calibri"/>
              </a:rPr>
              <a:t>AT </a:t>
            </a:r>
            <a:r>
              <a:rPr sz="1600" dirty="0">
                <a:solidFill>
                  <a:prstClr val="black"/>
                </a:solidFill>
                <a:latin typeface="Calibri"/>
                <a:ea typeface="Calibri"/>
                <a:cs typeface="Calibri"/>
                <a:sym typeface="Calibri"/>
              </a:rPr>
              <a:t>Specialist </a:t>
            </a:r>
          </a:p>
          <a:p>
            <a:pPr marL="342888" indent="-342888" defTabSz="914400" fontAlgn="auto">
              <a:spcBef>
                <a:spcPts val="0"/>
              </a:spcBef>
              <a:spcAft>
                <a:spcPts val="0"/>
              </a:spcAft>
              <a:defRPr sz="2200" u="sng">
                <a:solidFill>
                  <a:srgbClr val="000000"/>
                </a:solidFill>
                <a:latin typeface="Calibri"/>
                <a:ea typeface="Calibri"/>
                <a:cs typeface="Calibri"/>
                <a:sym typeface="Calibri"/>
              </a:defRPr>
            </a:pPr>
            <a:r>
              <a:rPr sz="1600" u="sng" dirty="0">
                <a:solidFill>
                  <a:srgbClr val="0070C0"/>
                </a:solidFill>
                <a:latin typeface="Calibri"/>
                <a:ea typeface="Calibri"/>
                <a:cs typeface="Calibri"/>
                <a:sym typeface="Calibri"/>
                <a:hlinkClick r:id="rId8"/>
              </a:rPr>
              <a:t>Rachel.Wilson@gatfl.gatech.edu</a:t>
            </a:r>
            <a:r>
              <a:rPr sz="1600" u="sng" dirty="0">
                <a:solidFill>
                  <a:srgbClr val="0070C0"/>
                </a:solidFill>
                <a:latin typeface="Calibri"/>
                <a:ea typeface="Calibri"/>
                <a:cs typeface="Calibri"/>
                <a:sym typeface="Calibri"/>
              </a:rPr>
              <a:t> </a:t>
            </a:r>
          </a:p>
        </p:txBody>
      </p:sp>
      <p:sp>
        <p:nvSpPr>
          <p:cNvPr id="15" name="Shape 572"/>
          <p:cNvSpPr/>
          <p:nvPr/>
        </p:nvSpPr>
        <p:spPr>
          <a:xfrm>
            <a:off x="109509" y="6250795"/>
            <a:ext cx="7772400" cy="50783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p>
            <a:pPr defTabSz="914400" fontAlgn="auto">
              <a:spcBef>
                <a:spcPts val="0"/>
              </a:spcBef>
              <a:spcAft>
                <a:spcPts val="0"/>
              </a:spcAft>
              <a:defRPr sz="800" b="1"/>
            </a:pPr>
            <a:r>
              <a:rPr sz="900" b="1" dirty="0" smtClean="0">
                <a:solidFill>
                  <a:prstClr val="black"/>
                </a:solidFill>
                <a:latin typeface="Calibri"/>
                <a:ea typeface="+mn-ea"/>
              </a:rPr>
              <a:t>Disclaimer</a:t>
            </a:r>
            <a:r>
              <a:rPr lang="en-US" sz="900" b="1" dirty="0" smtClean="0">
                <a:solidFill>
                  <a:prstClr val="black"/>
                </a:solidFill>
                <a:latin typeface="Calibri"/>
                <a:ea typeface="+mn-ea"/>
              </a:rPr>
              <a:t>: </a:t>
            </a:r>
            <a:r>
              <a:rPr sz="900" b="1" dirty="0" smtClean="0">
                <a:solidFill>
                  <a:prstClr val="black"/>
                </a:solidFill>
                <a:latin typeface="Calibri"/>
                <a:ea typeface="+mn-ea"/>
              </a:rPr>
              <a:t>Produced </a:t>
            </a:r>
            <a:r>
              <a:rPr sz="900" b="1" dirty="0">
                <a:solidFill>
                  <a:prstClr val="black"/>
                </a:solidFill>
                <a:latin typeface="Calibri"/>
                <a:ea typeface="+mn-ea"/>
              </a:rPr>
              <a:t>by Tools for Life (TFL), which is a result of the Assistive Technology Act of 1998, as amended in 2004. TFL is a program of the Georgia Institute of Technology, College of </a:t>
            </a:r>
            <a:r>
              <a:rPr lang="en-US" sz="900" b="1" dirty="0" smtClean="0">
                <a:solidFill>
                  <a:prstClr val="black"/>
                </a:solidFill>
                <a:latin typeface="Calibri"/>
                <a:ea typeface="+mn-ea"/>
              </a:rPr>
              <a:t>Design</a:t>
            </a:r>
            <a:r>
              <a:rPr sz="900" b="1" dirty="0" smtClean="0">
                <a:solidFill>
                  <a:prstClr val="black"/>
                </a:solidFill>
                <a:latin typeface="Calibri"/>
                <a:ea typeface="+mn-ea"/>
              </a:rPr>
              <a:t>, </a:t>
            </a:r>
            <a:r>
              <a:rPr sz="900" b="1" dirty="0">
                <a:solidFill>
                  <a:prstClr val="black"/>
                </a:solidFill>
                <a:latin typeface="Calibri"/>
                <a:ea typeface="+mn-ea"/>
              </a:rPr>
              <a:t>AMAC Accessibility Solutions and Research Center and was made possible by Grant Number H224C030009 from the Administration for Community Living. Its contents are solely the responsibility of the authors and do not necessarily represent the official views of HHS.</a:t>
            </a:r>
          </a:p>
        </p:txBody>
      </p:sp>
      <p:pic>
        <p:nvPicPr>
          <p:cNvPr id="5" name="Picture 4" descr="TFL team bitmojis - Carolyn, Sarah, Danny, Justin, Ben"/>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9509" y="1474649"/>
            <a:ext cx="981075" cy="4752975"/>
          </a:xfrm>
          <a:prstGeom prst="rect">
            <a:avLst/>
          </a:prstGeom>
        </p:spPr>
      </p:pic>
      <p:pic>
        <p:nvPicPr>
          <p:cNvPr id="7" name="Picture 6" descr="TFL team bitmojis - Krista, Sam, Liz, Martha, Rachel"/>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248833" y="1465636"/>
            <a:ext cx="914400" cy="4819650"/>
          </a:xfrm>
          <a:prstGeom prst="rect">
            <a:avLst/>
          </a:prstGeom>
        </p:spPr>
      </p:pic>
    </p:spTree>
    <p:extLst>
      <p:ext uri="{BB962C8B-B14F-4D97-AF65-F5344CB8AC3E}">
        <p14:creationId xmlns:p14="http://schemas.microsoft.com/office/powerpoint/2010/main" val="2876266105"/>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17313"/>
            <a:ext cx="7772400" cy="1470025"/>
          </a:xfrm>
        </p:spPr>
        <p:txBody>
          <a:bodyPr/>
          <a:lstStyle/>
          <a:p>
            <a:r>
              <a:rPr lang="en-US" dirty="0" smtClean="0"/>
              <a:t>GATE Evaluation Link</a:t>
            </a:r>
            <a:endParaRPr lang="en-US" dirty="0"/>
          </a:p>
        </p:txBody>
      </p:sp>
      <p:sp>
        <p:nvSpPr>
          <p:cNvPr id="3" name="Subtitle 2"/>
          <p:cNvSpPr>
            <a:spLocks noGrp="1"/>
          </p:cNvSpPr>
          <p:nvPr>
            <p:ph type="subTitle" idx="1"/>
          </p:nvPr>
        </p:nvSpPr>
        <p:spPr>
          <a:xfrm>
            <a:off x="1388307" y="1381382"/>
            <a:ext cx="6400800" cy="588514"/>
          </a:xfrm>
        </p:spPr>
        <p:txBody>
          <a:bodyPr/>
          <a:lstStyle/>
          <a:p>
            <a:r>
              <a:rPr lang="en-US" dirty="0" smtClean="0">
                <a:hlinkClick r:id="rId2"/>
              </a:rPr>
              <a:t>http://tinyurl.com/GATEConference</a:t>
            </a:r>
            <a:r>
              <a:rPr lang="en-US" dirty="0" smtClean="0"/>
              <a:t> </a:t>
            </a:r>
            <a:endParaRPr lang="en-US" dirty="0"/>
          </a:p>
        </p:txBody>
      </p:sp>
      <p:pic>
        <p:nvPicPr>
          <p:cNvPr id="4" name="Picture 3" descr="qr_code_without_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7" y="2159000"/>
            <a:ext cx="4699000" cy="4699000"/>
          </a:xfrm>
          <a:prstGeom prst="rect">
            <a:avLst/>
          </a:prstGeom>
        </p:spPr>
      </p:pic>
      <p:pic>
        <p:nvPicPr>
          <p:cNvPr id="6" name="Picture 5" descr="https://lh6.googleusercontent.com/Cc7WtlROCWGBGCsPqWsodAH7f2yi3TBvE-5Gk_LS4meLHJ7ai_AA1BffD2hxdsdvDkvLu_al7eYgMGdF8D8Px5E1zEjT9iU40GiF2-U9KhTYFkiCmFqBlYFARK1skC08DA"/>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7926" y="435930"/>
            <a:ext cx="1686306" cy="1145666"/>
          </a:xfrm>
          <a:prstGeom prst="rect">
            <a:avLst/>
          </a:prstGeom>
          <a:noFill/>
          <a:ln>
            <a:noFill/>
          </a:ln>
        </p:spPr>
      </p:pic>
      <p:pic>
        <p:nvPicPr>
          <p:cNvPr id="7" name="Picture 6" descr="https://lh6.googleusercontent.com/Cc7WtlROCWGBGCsPqWsodAH7f2yi3TBvE-5Gk_LS4meLHJ7ai_AA1BffD2hxdsdvDkvLu_al7eYgMGdF8D8Px5E1zEjT9iU40GiF2-U9KhTYFkiCmFqBlYFARK1skC08DA"/>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822" y="427102"/>
            <a:ext cx="1686306" cy="1145666"/>
          </a:xfrm>
          <a:prstGeom prst="rect">
            <a:avLst/>
          </a:prstGeom>
          <a:noFill/>
          <a:ln>
            <a:noFill/>
          </a:ln>
        </p:spPr>
      </p:pic>
      <p:sp>
        <p:nvSpPr>
          <p:cNvPr id="8" name="Rectangle 7"/>
          <p:cNvSpPr/>
          <p:nvPr/>
        </p:nvSpPr>
        <p:spPr>
          <a:xfrm>
            <a:off x="13352" y="2051501"/>
            <a:ext cx="9150710" cy="384721"/>
          </a:xfrm>
          <a:prstGeom prst="rect">
            <a:avLst/>
          </a:prstGeom>
        </p:spPr>
        <p:txBody>
          <a:bodyPr wrap="none">
            <a:spAutoFit/>
          </a:bodyPr>
          <a:lstStyle/>
          <a:p>
            <a:pPr fontAlgn="auto">
              <a:spcBef>
                <a:spcPts val="0"/>
              </a:spcBef>
              <a:spcAft>
                <a:spcPts val="0"/>
              </a:spcAft>
            </a:pPr>
            <a:r>
              <a:rPr lang="en-US" sz="1900" b="1" dirty="0" smtClean="0">
                <a:solidFill>
                  <a:prstClr val="black"/>
                </a:solidFill>
                <a:latin typeface="Calibri"/>
                <a:ea typeface="+mn-ea"/>
              </a:rPr>
              <a:t>Your certificate of attendance will be emailed to you upon completion of this evaluation!</a:t>
            </a:r>
            <a:endParaRPr lang="en-US" sz="1900" b="1" dirty="0">
              <a:solidFill>
                <a:prstClr val="black"/>
              </a:solidFill>
              <a:latin typeface="Calibri"/>
              <a:ea typeface="+mn-ea"/>
            </a:endParaRPr>
          </a:p>
        </p:txBody>
      </p:sp>
    </p:spTree>
    <p:extLst>
      <p:ext uri="{BB962C8B-B14F-4D97-AF65-F5344CB8AC3E}">
        <p14:creationId xmlns:p14="http://schemas.microsoft.com/office/powerpoint/2010/main" val="8212863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1143000"/>
          </a:xfrm>
          <a:prstGeom prst="rect">
            <a:avLst/>
          </a:prstGeom>
        </p:spPr>
        <p:txBody>
          <a:bodyPr/>
          <a:lstStyle/>
          <a:p>
            <a:r>
              <a:rPr lang="en-US" dirty="0" smtClean="0"/>
              <a:t>Poem</a:t>
            </a:r>
            <a:r>
              <a:rPr lang="en-US" baseline="0" dirty="0" smtClean="0"/>
              <a:t> </a:t>
            </a:r>
            <a:endParaRPr lang="en-US" dirty="0"/>
          </a:p>
        </p:txBody>
      </p:sp>
      <p:pic>
        <p:nvPicPr>
          <p:cNvPr id="20482" name="Picture 1" descr="Photo of my Poem in a Book"/>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rot="863577">
            <a:off x="2819400" y="228600"/>
            <a:ext cx="48006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21352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685800"/>
            <a:ext cx="8229600" cy="1143000"/>
          </a:xfrm>
        </p:spPr>
        <p:txBody>
          <a:bodyPr/>
          <a:lstStyle/>
          <a:p>
            <a:pPr eaLnBrk="1" hangingPunct="1"/>
            <a:r>
              <a:rPr lang="en-US" altLang="en-US" dirty="0" smtClean="0">
                <a:latin typeface="Arial" pitchFamily="34" charset="0"/>
                <a:cs typeface="Arial" pitchFamily="34" charset="0"/>
              </a:rPr>
              <a:t>Why Am I Here Today?</a:t>
            </a:r>
          </a:p>
        </p:txBody>
      </p:sp>
      <p:sp>
        <p:nvSpPr>
          <p:cNvPr id="28675" name="Rectangle 3"/>
          <p:cNvSpPr>
            <a:spLocks noGrp="1" noChangeArrowheads="1"/>
          </p:cNvSpPr>
          <p:nvPr>
            <p:ph type="body" idx="1"/>
          </p:nvPr>
        </p:nvSpPr>
        <p:spPr>
          <a:xfrm>
            <a:off x="575222" y="1576388"/>
            <a:ext cx="2202355" cy="533400"/>
          </a:xfrm>
        </p:spPr>
        <p:txBody>
          <a:bodyPr/>
          <a:lstStyle/>
          <a:p>
            <a:pPr eaLnBrk="1" hangingPunct="1">
              <a:lnSpc>
                <a:spcPct val="80000"/>
              </a:lnSpc>
            </a:pPr>
            <a:r>
              <a:rPr lang="en-US" altLang="en-US" sz="1000" dirty="0" smtClean="0">
                <a:latin typeface="Arial" pitchFamily="34" charset="0"/>
                <a:cs typeface="Arial" pitchFamily="34" charset="0"/>
              </a:rPr>
              <a:t>Master Our Skills!</a:t>
            </a:r>
          </a:p>
          <a:p>
            <a:pPr eaLnBrk="1" hangingPunct="1">
              <a:lnSpc>
                <a:spcPct val="80000"/>
              </a:lnSpc>
            </a:pPr>
            <a:r>
              <a:rPr lang="en-US" altLang="en-US" sz="1000" dirty="0" smtClean="0">
                <a:latin typeface="Arial" pitchFamily="34" charset="0"/>
                <a:cs typeface="Arial" pitchFamily="34" charset="0"/>
              </a:rPr>
              <a:t>Expand Our Knowledge and</a:t>
            </a:r>
          </a:p>
          <a:p>
            <a:pPr eaLnBrk="1" hangingPunct="1">
              <a:lnSpc>
                <a:spcPct val="80000"/>
              </a:lnSpc>
            </a:pPr>
            <a:r>
              <a:rPr lang="en-US" altLang="en-US" sz="1000" dirty="0" smtClean="0">
                <a:latin typeface="Arial" pitchFamily="34" charset="0"/>
                <a:cs typeface="Arial" pitchFamily="34" charset="0"/>
              </a:rPr>
              <a:t>Build Stronger Schools to Create an amazing, Inclusive and United Community!</a:t>
            </a:r>
          </a:p>
        </p:txBody>
      </p:sp>
      <p:pic>
        <p:nvPicPr>
          <p:cNvPr id="28676" name="Picture 6" descr="Meera in Blu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 y="2438400"/>
            <a:ext cx="25908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7" descr="Meera @ Beach"/>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77207" y="1560787"/>
            <a:ext cx="4419600" cy="293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9" descr="Tucker &amp; Meera"/>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975475" y="1576388"/>
            <a:ext cx="2143125"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1" descr="Photos of Meera and Tucke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4953000" y="3971925"/>
            <a:ext cx="35179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9" descr="More Photos of Meera and Tucke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057400" y="4010025"/>
            <a:ext cx="21145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127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79001"/>
            <a:ext cx="8229600" cy="1143000"/>
          </a:xfrm>
        </p:spPr>
        <p:txBody>
          <a:bodyPr/>
          <a:lstStyle/>
          <a:p>
            <a:r>
              <a:rPr lang="en-US" sz="3200" dirty="0" err="1" smtClean="0"/>
              <a:t>Meera</a:t>
            </a:r>
            <a:r>
              <a:rPr lang="en-US" sz="3200" dirty="0" smtClean="0"/>
              <a:t> &amp; her Amazon Echo </a:t>
            </a:r>
            <a:endParaRPr lang="en-US" sz="3200" dirty="0"/>
          </a:p>
        </p:txBody>
      </p:sp>
      <p:sp>
        <p:nvSpPr>
          <p:cNvPr id="3" name="Content Placeholder 2"/>
          <p:cNvSpPr>
            <a:spLocks noGrp="1"/>
          </p:cNvSpPr>
          <p:nvPr>
            <p:ph idx="1"/>
          </p:nvPr>
        </p:nvSpPr>
        <p:spPr/>
        <p:txBody>
          <a:bodyPr/>
          <a:lstStyle/>
          <a:p>
            <a:endParaRPr lang="en-US" sz="2800" dirty="0" smtClean="0"/>
          </a:p>
          <a:p>
            <a:r>
              <a:rPr lang="en-US" sz="2400" dirty="0" smtClean="0">
                <a:hlinkClick r:id="rId2"/>
              </a:rPr>
              <a:t>https</a:t>
            </a:r>
            <a:r>
              <a:rPr lang="en-US" sz="2400" dirty="0">
                <a:hlinkClick r:id="rId2"/>
              </a:rPr>
              <a:t>://www.youtube.com/watch?v=fZ08LcDqyO4</a:t>
            </a:r>
            <a:endParaRPr lang="en-US" sz="2400" dirty="0"/>
          </a:p>
        </p:txBody>
      </p:sp>
      <p:pic>
        <p:nvPicPr>
          <p:cNvPr id="5" name="Picture 4" descr="picture of young girl talking to AMazon Echo"/>
          <p:cNvPicPr>
            <a:picLocks noChangeAspect="1"/>
          </p:cNvPicPr>
          <p:nvPr/>
        </p:nvPicPr>
        <p:blipFill>
          <a:blip r:embed="rId3"/>
          <a:stretch>
            <a:fillRect/>
          </a:stretch>
        </p:blipFill>
        <p:spPr>
          <a:xfrm>
            <a:off x="1524000" y="2881082"/>
            <a:ext cx="5862126" cy="3062518"/>
          </a:xfrm>
          <a:prstGeom prst="rect">
            <a:avLst/>
          </a:prstGeom>
        </p:spPr>
      </p:pic>
    </p:spTree>
    <p:extLst>
      <p:ext uri="{BB962C8B-B14F-4D97-AF65-F5344CB8AC3E}">
        <p14:creationId xmlns:p14="http://schemas.microsoft.com/office/powerpoint/2010/main" val="2186275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79001"/>
            <a:ext cx="7620000" cy="1143000"/>
          </a:xfrm>
        </p:spPr>
        <p:txBody>
          <a:bodyPr/>
          <a:lstStyle/>
          <a:p>
            <a:r>
              <a:rPr lang="en-US" sz="3200" dirty="0" smtClean="0"/>
              <a:t>Designed for </a:t>
            </a:r>
            <a:r>
              <a:rPr lang="en-US" sz="3200" dirty="0" err="1" smtClean="0"/>
              <a:t>Meera</a:t>
            </a:r>
            <a:r>
              <a:rPr lang="en-US" sz="3200" dirty="0" smtClean="0"/>
              <a:t> – Apple!</a:t>
            </a:r>
            <a:endParaRPr lang="en-US" sz="3200" dirty="0"/>
          </a:p>
        </p:txBody>
      </p:sp>
      <p:sp>
        <p:nvSpPr>
          <p:cNvPr id="3" name="Content Placeholder 2"/>
          <p:cNvSpPr>
            <a:spLocks noGrp="1"/>
          </p:cNvSpPr>
          <p:nvPr>
            <p:ph idx="1"/>
          </p:nvPr>
        </p:nvSpPr>
        <p:spPr/>
        <p:txBody>
          <a:bodyPr/>
          <a:lstStyle/>
          <a:p>
            <a:endParaRPr lang="en-US" sz="2800" dirty="0" smtClean="0"/>
          </a:p>
          <a:p>
            <a:r>
              <a:rPr lang="en-US" sz="2400" dirty="0">
                <a:hlinkClick r:id="rId2"/>
              </a:rPr>
              <a:t>https://</a:t>
            </a:r>
            <a:r>
              <a:rPr lang="en-US" sz="2400" dirty="0" smtClean="0">
                <a:hlinkClick r:id="rId2"/>
              </a:rPr>
              <a:t>www.youtube.com/watch?v=3d6zKINudi0</a:t>
            </a:r>
            <a:endParaRPr lang="en-US" sz="2400" dirty="0" smtClean="0"/>
          </a:p>
          <a:p>
            <a:pPr marL="0" indent="0">
              <a:buNone/>
            </a:pPr>
            <a:endParaRPr lang="en-US" sz="2400" dirty="0"/>
          </a:p>
        </p:txBody>
      </p:sp>
      <p:pic>
        <p:nvPicPr>
          <p:cNvPr id="6" name="Picture 5" descr="Meera's Video"/>
          <p:cNvPicPr>
            <a:picLocks noChangeAspect="1"/>
          </p:cNvPicPr>
          <p:nvPr/>
        </p:nvPicPr>
        <p:blipFill>
          <a:blip r:embed="rId3"/>
          <a:stretch>
            <a:fillRect/>
          </a:stretch>
        </p:blipFill>
        <p:spPr>
          <a:xfrm>
            <a:off x="1219200" y="2730062"/>
            <a:ext cx="6366933" cy="3581400"/>
          </a:xfrm>
          <a:prstGeom prst="rect">
            <a:avLst/>
          </a:prstGeom>
        </p:spPr>
      </p:pic>
    </p:spTree>
    <p:extLst>
      <p:ext uri="{BB962C8B-B14F-4D97-AF65-F5344CB8AC3E}">
        <p14:creationId xmlns:p14="http://schemas.microsoft.com/office/powerpoint/2010/main" val="12138552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30138</TotalTime>
  <Words>1725</Words>
  <Application>Microsoft Office PowerPoint</Application>
  <PresentationFormat>On-screen Show (4:3)</PresentationFormat>
  <Paragraphs>399</Paragraphs>
  <Slides>54</Slides>
  <Notes>26</Notes>
  <HiddenSlides>0</HiddenSlides>
  <MMClips>0</MMClips>
  <ScaleCrop>false</ScaleCrop>
  <HeadingPairs>
    <vt:vector size="6" baseType="variant">
      <vt:variant>
        <vt:lpstr>Fonts Used</vt:lpstr>
      </vt:variant>
      <vt:variant>
        <vt:i4>10</vt:i4>
      </vt:variant>
      <vt:variant>
        <vt:lpstr>Theme</vt:lpstr>
      </vt:variant>
      <vt:variant>
        <vt:i4>8</vt:i4>
      </vt:variant>
      <vt:variant>
        <vt:lpstr>Slide Titles</vt:lpstr>
      </vt:variant>
      <vt:variant>
        <vt:i4>54</vt:i4>
      </vt:variant>
    </vt:vector>
  </HeadingPairs>
  <TitlesOfParts>
    <vt:vector size="72" baseType="lpstr">
      <vt:lpstr>ＭＳ Ｐゴシック</vt:lpstr>
      <vt:lpstr>ＭＳ Ｐゴシック</vt:lpstr>
      <vt:lpstr>Arial</vt:lpstr>
      <vt:lpstr>Arial Black</vt:lpstr>
      <vt:lpstr>Calibri</vt:lpstr>
      <vt:lpstr>Symbol</vt:lpstr>
      <vt:lpstr>Times</vt:lpstr>
      <vt:lpstr>Times New Roman</vt:lpstr>
      <vt:lpstr>Verdana</vt:lpstr>
      <vt:lpstr>Wingdings</vt:lpstr>
      <vt:lpstr>1_Office Theme</vt:lpstr>
      <vt:lpstr>Office Theme</vt:lpstr>
      <vt:lpstr>2_Office Theme</vt:lpstr>
      <vt:lpstr>3_Office Theme</vt:lpstr>
      <vt:lpstr>4_Office Theme</vt:lpstr>
      <vt:lpstr>5_Office Theme</vt:lpstr>
      <vt:lpstr>6_Office Theme</vt:lpstr>
      <vt:lpstr>7_Office Theme</vt:lpstr>
      <vt:lpstr>Living Your Best Life:  The Power of Assistive Technology</vt:lpstr>
      <vt:lpstr>Living Your Best Life:  The Power of Assistive Technology! </vt:lpstr>
      <vt:lpstr>Guiding Principles</vt:lpstr>
      <vt:lpstr>Guiding Principle</vt:lpstr>
      <vt:lpstr>L. J. vs.  Frances V. Phillips </vt:lpstr>
      <vt:lpstr>Poem </vt:lpstr>
      <vt:lpstr>Why Am I Here Today?</vt:lpstr>
      <vt:lpstr>Meera &amp; her Amazon Echo </vt:lpstr>
      <vt:lpstr>Designed for Meera – Apple!</vt:lpstr>
      <vt:lpstr>Amazon Echo </vt:lpstr>
      <vt:lpstr>Philips Hue Light Bulbs</vt:lpstr>
      <vt:lpstr>Consider this -  </vt:lpstr>
      <vt:lpstr>Consider this -  </vt:lpstr>
      <vt:lpstr>Critical Conversations: Questions to Consider</vt:lpstr>
      <vt:lpstr>Living Your Best Life through…</vt:lpstr>
      <vt:lpstr>Accessibility Made Smart </vt:lpstr>
      <vt:lpstr>TextHelp</vt:lpstr>
      <vt:lpstr>TextHelp</vt:lpstr>
      <vt:lpstr>Read &amp; Write Gold</vt:lpstr>
      <vt:lpstr>Read &amp; Write Gold (additional features)</vt:lpstr>
      <vt:lpstr>Ginger</vt:lpstr>
      <vt:lpstr>Speech Recognition </vt:lpstr>
      <vt:lpstr>Low Tech AT Solutions</vt:lpstr>
      <vt:lpstr>Apple iPad Pro/Air/Mini</vt:lpstr>
      <vt:lpstr>Typing made Easier </vt:lpstr>
      <vt:lpstr>Reminders </vt:lpstr>
      <vt:lpstr>Tools for Life AppFinder </vt:lpstr>
      <vt:lpstr>TFL AppFinder</vt:lpstr>
      <vt:lpstr>Your TFL AppFinder</vt:lpstr>
      <vt:lpstr>Voice Dream</vt:lpstr>
      <vt:lpstr>BARD Mobile</vt:lpstr>
      <vt:lpstr>Microsoft Seeing AI</vt:lpstr>
      <vt:lpstr>Consider this -  </vt:lpstr>
      <vt:lpstr>Consider this -  </vt:lpstr>
      <vt:lpstr>Learning Ally</vt:lpstr>
      <vt:lpstr>Bookshare</vt:lpstr>
      <vt:lpstr>Audible.com</vt:lpstr>
      <vt:lpstr> WAZE </vt:lpstr>
      <vt:lpstr> Key Ring App </vt:lpstr>
      <vt:lpstr>Grocery IQ</vt:lpstr>
      <vt:lpstr>MyMedSchedule</vt:lpstr>
      <vt:lpstr>The Time Management Matrix</vt:lpstr>
      <vt:lpstr> Considering No/Low Tech to High Tech  </vt:lpstr>
      <vt:lpstr>iZen Garden</vt:lpstr>
      <vt:lpstr>Breathe2Relax</vt:lpstr>
      <vt:lpstr>Ergonomics in the Classroom</vt:lpstr>
      <vt:lpstr>Consider this -  </vt:lpstr>
      <vt:lpstr>Consider this -  </vt:lpstr>
      <vt:lpstr>Living Your Best Life  Creating a Successful Life Journey</vt:lpstr>
      <vt:lpstr>AT Acquisition!</vt:lpstr>
      <vt:lpstr>Our Question to You:  What have You Learned today?</vt:lpstr>
      <vt:lpstr>TFL Team</vt:lpstr>
      <vt:lpstr>The Tools for Life Team </vt:lpstr>
      <vt:lpstr>GATE Evaluation Link</vt:lpstr>
    </vt:vector>
  </TitlesOfParts>
  <Company>klee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carolyn.phillips@gatfl.gatech.edu</dc:creator>
  <cp:lastModifiedBy>Phillips, Carolyn P</cp:lastModifiedBy>
  <cp:revision>419</cp:revision>
  <cp:lastPrinted>2013-05-21T18:50:39Z</cp:lastPrinted>
  <dcterms:created xsi:type="dcterms:W3CDTF">2012-09-10T19:09:35Z</dcterms:created>
  <dcterms:modified xsi:type="dcterms:W3CDTF">2017-12-08T01:08:09Z</dcterms:modified>
</cp:coreProperties>
</file>